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76"/>
  </p:notesMasterIdLst>
  <p:sldIdLst>
    <p:sldId id="256" r:id="rId2"/>
    <p:sldId id="360" r:id="rId3"/>
    <p:sldId id="521" r:id="rId4"/>
    <p:sldId id="604" r:id="rId5"/>
    <p:sldId id="605" r:id="rId6"/>
    <p:sldId id="606" r:id="rId7"/>
    <p:sldId id="607" r:id="rId8"/>
    <p:sldId id="522" r:id="rId9"/>
    <p:sldId id="548" r:id="rId10"/>
    <p:sldId id="549" r:id="rId11"/>
    <p:sldId id="550" r:id="rId12"/>
    <p:sldId id="608" r:id="rId13"/>
    <p:sldId id="551" r:id="rId14"/>
    <p:sldId id="609" r:id="rId15"/>
    <p:sldId id="610" r:id="rId16"/>
    <p:sldId id="611" r:id="rId17"/>
    <p:sldId id="612" r:id="rId18"/>
    <p:sldId id="613" r:id="rId19"/>
    <p:sldId id="614" r:id="rId20"/>
    <p:sldId id="615" r:id="rId21"/>
    <p:sldId id="617" r:id="rId22"/>
    <p:sldId id="618" r:id="rId23"/>
    <p:sldId id="619" r:id="rId24"/>
    <p:sldId id="650" r:id="rId25"/>
    <p:sldId id="651" r:id="rId26"/>
    <p:sldId id="620" r:id="rId27"/>
    <p:sldId id="647" r:id="rId28"/>
    <p:sldId id="648" r:id="rId29"/>
    <p:sldId id="649" r:id="rId30"/>
    <p:sldId id="621" r:id="rId31"/>
    <p:sldId id="616" r:id="rId32"/>
    <p:sldId id="622" r:id="rId33"/>
    <p:sldId id="674" r:id="rId34"/>
    <p:sldId id="623" r:id="rId35"/>
    <p:sldId id="625" r:id="rId36"/>
    <p:sldId id="626" r:id="rId37"/>
    <p:sldId id="627" r:id="rId38"/>
    <p:sldId id="628" r:id="rId39"/>
    <p:sldId id="629" r:id="rId40"/>
    <p:sldId id="675" r:id="rId41"/>
    <p:sldId id="676" r:id="rId42"/>
    <p:sldId id="631" r:id="rId43"/>
    <p:sldId id="632" r:id="rId44"/>
    <p:sldId id="677" r:id="rId45"/>
    <p:sldId id="652" r:id="rId46"/>
    <p:sldId id="653" r:id="rId47"/>
    <p:sldId id="654" r:id="rId48"/>
    <p:sldId id="655" r:id="rId49"/>
    <p:sldId id="656" r:id="rId50"/>
    <p:sldId id="633" r:id="rId51"/>
    <p:sldId id="634" r:id="rId52"/>
    <p:sldId id="635" r:id="rId53"/>
    <p:sldId id="636" r:id="rId54"/>
    <p:sldId id="630" r:id="rId55"/>
    <p:sldId id="624" r:id="rId56"/>
    <p:sldId id="637" r:id="rId57"/>
    <p:sldId id="638" r:id="rId58"/>
    <p:sldId id="642" r:id="rId59"/>
    <p:sldId id="644" r:id="rId60"/>
    <p:sldId id="394" r:id="rId61"/>
    <p:sldId id="657" r:id="rId62"/>
    <p:sldId id="658" r:id="rId63"/>
    <p:sldId id="659" r:id="rId64"/>
    <p:sldId id="660" r:id="rId65"/>
    <p:sldId id="661" r:id="rId66"/>
    <p:sldId id="667" r:id="rId67"/>
    <p:sldId id="668" r:id="rId68"/>
    <p:sldId id="669" r:id="rId69"/>
    <p:sldId id="665" r:id="rId70"/>
    <p:sldId id="670" r:id="rId71"/>
    <p:sldId id="671" r:id="rId72"/>
    <p:sldId id="672" r:id="rId73"/>
    <p:sldId id="673" r:id="rId74"/>
    <p:sldId id="666" r:id="rId7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</p:showPr>
  <p:clrMru>
    <a:srgbClr val="FFCC66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758" autoAdjust="0"/>
    <p:restoredTop sz="99623" autoAdjust="0"/>
  </p:normalViewPr>
  <p:slideViewPr>
    <p:cSldViewPr>
      <p:cViewPr>
        <p:scale>
          <a:sx n="100" d="100"/>
          <a:sy n="100" d="100"/>
        </p:scale>
        <p:origin x="-804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26F3B-121A-4655-A8C4-566475C51BC4}" type="datetimeFigureOut">
              <a:rPr lang="ru-RU" smtClean="0"/>
              <a:pPr/>
              <a:t>21.10.2018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ED5E7-B7A9-483A-97B9-38AF8672171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D5E7-B7A9-483A-97B9-38AF86721714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23658C-F6DA-412E-9357-E9C25EE783FA}" type="datetime1">
              <a:rPr lang="ru-RU" smtClean="0"/>
              <a:pPr/>
              <a:t>21.10.2018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E1F81-96BF-4E13-BEC0-C92A3D59F9C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88" y="0"/>
            <a:ext cx="9148762" cy="6851650"/>
            <a:chOff x="1" y="0"/>
            <a:chExt cx="5763" cy="4316"/>
          </a:xfrm>
        </p:grpSpPr>
        <p:sp>
          <p:nvSpPr>
            <p:cNvPr id="95235" name="Freeform 3"/>
            <p:cNvSpPr>
              <a:spLocks/>
            </p:cNvSpPr>
            <p:nvPr/>
          </p:nvSpPr>
          <p:spPr bwMode="hidden">
            <a:xfrm>
              <a:off x="5045" y="2626"/>
              <a:ext cx="719" cy="1690"/>
            </a:xfrm>
            <a:custGeom>
              <a:avLst/>
              <a:gdLst/>
              <a:ahLst/>
              <a:cxnLst>
                <a:cxn ang="0">
                  <a:pos x="717" y="72"/>
                </a:cxn>
                <a:cxn ang="0">
                  <a:pos x="717" y="0"/>
                </a:cxn>
                <a:cxn ang="0">
                  <a:pos x="699" y="101"/>
                </a:cxn>
                <a:cxn ang="0">
                  <a:pos x="675" y="209"/>
                </a:cxn>
                <a:cxn ang="0">
                  <a:pos x="627" y="389"/>
                </a:cxn>
                <a:cxn ang="0">
                  <a:pos x="574" y="569"/>
                </a:cxn>
                <a:cxn ang="0">
                  <a:pos x="502" y="749"/>
                </a:cxn>
                <a:cxn ang="0">
                  <a:pos x="424" y="935"/>
                </a:cxn>
                <a:cxn ang="0">
                  <a:pos x="334" y="1121"/>
                </a:cxn>
                <a:cxn ang="0">
                  <a:pos x="233" y="1312"/>
                </a:cxn>
                <a:cxn ang="0">
                  <a:pos x="125" y="1498"/>
                </a:cxn>
                <a:cxn ang="0">
                  <a:pos x="0" y="1690"/>
                </a:cxn>
                <a:cxn ang="0">
                  <a:pos x="11" y="1690"/>
                </a:cxn>
                <a:cxn ang="0">
                  <a:pos x="137" y="1498"/>
                </a:cxn>
                <a:cxn ang="0">
                  <a:pos x="245" y="1312"/>
                </a:cxn>
                <a:cxn ang="0">
                  <a:pos x="346" y="1121"/>
                </a:cxn>
                <a:cxn ang="0">
                  <a:pos x="436" y="935"/>
                </a:cxn>
                <a:cxn ang="0">
                  <a:pos x="514" y="749"/>
                </a:cxn>
                <a:cxn ang="0">
                  <a:pos x="585" y="569"/>
                </a:cxn>
                <a:cxn ang="0">
                  <a:pos x="639" y="389"/>
                </a:cxn>
                <a:cxn ang="0">
                  <a:pos x="687" y="209"/>
                </a:cxn>
                <a:cxn ang="0">
                  <a:pos x="705" y="143"/>
                </a:cxn>
                <a:cxn ang="0">
                  <a:pos x="717" y="72"/>
                </a:cxn>
                <a:cxn ang="0">
                  <a:pos x="717" y="72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36" name="Freeform 4"/>
            <p:cNvSpPr>
              <a:spLocks/>
            </p:cNvSpPr>
            <p:nvPr/>
          </p:nvSpPr>
          <p:spPr bwMode="hidden">
            <a:xfrm>
              <a:off x="5386" y="3794"/>
              <a:ext cx="378" cy="522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293" y="132"/>
                </a:cxn>
                <a:cxn ang="0">
                  <a:pos x="204" y="264"/>
                </a:cxn>
                <a:cxn ang="0">
                  <a:pos x="102" y="396"/>
                </a:cxn>
                <a:cxn ang="0">
                  <a:pos x="0" y="522"/>
                </a:cxn>
                <a:cxn ang="0">
                  <a:pos x="12" y="522"/>
                </a:cxn>
                <a:cxn ang="0">
                  <a:pos x="114" y="402"/>
                </a:cxn>
                <a:cxn ang="0">
                  <a:pos x="204" y="282"/>
                </a:cxn>
                <a:cxn ang="0">
                  <a:pos x="377" y="24"/>
                </a:cxn>
                <a:cxn ang="0">
                  <a:pos x="377" y="0"/>
                </a:cxn>
                <a:cxn ang="0">
                  <a:pos x="377" y="0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37" name="Freeform 5"/>
            <p:cNvSpPr>
              <a:spLocks/>
            </p:cNvSpPr>
            <p:nvPr/>
          </p:nvSpPr>
          <p:spPr bwMode="hidden">
            <a:xfrm>
              <a:off x="5680" y="4214"/>
              <a:ext cx="84" cy="10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18" y="102"/>
                </a:cxn>
                <a:cxn ang="0">
                  <a:pos x="48" y="60"/>
                </a:cxn>
                <a:cxn ang="0">
                  <a:pos x="84" y="24"/>
                </a:cxn>
                <a:cxn ang="0">
                  <a:pos x="84" y="0"/>
                </a:cxn>
                <a:cxn ang="0">
                  <a:pos x="42" y="54"/>
                </a:cxn>
                <a:cxn ang="0">
                  <a:pos x="0" y="102"/>
                </a:cxn>
                <a:cxn ang="0">
                  <a:pos x="0" y="102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88" y="0"/>
              <a:ext cx="5098" cy="4316"/>
              <a:chOff x="288" y="0"/>
              <a:chExt cx="5098" cy="4316"/>
            </a:xfrm>
          </p:grpSpPr>
          <p:sp>
            <p:nvSpPr>
              <p:cNvPr id="95239" name="Freeform 7"/>
              <p:cNvSpPr>
                <a:spLocks/>
              </p:cNvSpPr>
              <p:nvPr userDrawn="1"/>
            </p:nvSpPr>
            <p:spPr bwMode="hidden">
              <a:xfrm>
                <a:off x="2789" y="0"/>
                <a:ext cx="72" cy="43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0" y="4316"/>
                  </a:cxn>
                  <a:cxn ang="0">
                    <a:pos x="72" y="4316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0" name="Freeform 8"/>
              <p:cNvSpPr>
                <a:spLocks/>
              </p:cNvSpPr>
              <p:nvPr userDrawn="1"/>
            </p:nvSpPr>
            <p:spPr bwMode="hidden">
              <a:xfrm>
                <a:off x="3089" y="0"/>
                <a:ext cx="174" cy="4316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2" y="0"/>
                  </a:cxn>
                  <a:cxn ang="0">
                    <a:pos x="42" y="216"/>
                  </a:cxn>
                  <a:cxn ang="0">
                    <a:pos x="72" y="444"/>
                  </a:cxn>
                  <a:cxn ang="0">
                    <a:pos x="96" y="689"/>
                  </a:cxn>
                  <a:cxn ang="0">
                    <a:pos x="120" y="947"/>
                  </a:cxn>
                  <a:cxn ang="0">
                    <a:pos x="132" y="1211"/>
                  </a:cxn>
                  <a:cxn ang="0">
                    <a:pos x="150" y="1487"/>
                  </a:cxn>
                  <a:cxn ang="0">
                    <a:pos x="156" y="1768"/>
                  </a:cxn>
                  <a:cxn ang="0">
                    <a:pos x="162" y="2062"/>
                  </a:cxn>
                  <a:cxn ang="0">
                    <a:pos x="156" y="2644"/>
                  </a:cxn>
                  <a:cxn ang="0">
                    <a:pos x="126" y="3225"/>
                  </a:cxn>
                  <a:cxn ang="0">
                    <a:pos x="108" y="3507"/>
                  </a:cxn>
                  <a:cxn ang="0">
                    <a:pos x="78" y="3788"/>
                  </a:cxn>
                  <a:cxn ang="0">
                    <a:pos x="42" y="4058"/>
                  </a:cxn>
                  <a:cxn ang="0">
                    <a:pos x="0" y="4316"/>
                  </a:cxn>
                  <a:cxn ang="0">
                    <a:pos x="12" y="4316"/>
                  </a:cxn>
                  <a:cxn ang="0">
                    <a:pos x="54" y="4058"/>
                  </a:cxn>
                  <a:cxn ang="0">
                    <a:pos x="90" y="3782"/>
                  </a:cxn>
                  <a:cxn ang="0">
                    <a:pos x="120" y="3507"/>
                  </a:cxn>
                  <a:cxn ang="0">
                    <a:pos x="138" y="3219"/>
                  </a:cxn>
                  <a:cxn ang="0">
                    <a:pos x="168" y="2638"/>
                  </a:cxn>
                  <a:cxn ang="0">
                    <a:pos x="174" y="2056"/>
                  </a:cxn>
                  <a:cxn ang="0">
                    <a:pos x="168" y="1768"/>
                  </a:cxn>
                  <a:cxn ang="0">
                    <a:pos x="162" y="1487"/>
                  </a:cxn>
                  <a:cxn ang="0">
                    <a:pos x="144" y="1211"/>
                  </a:cxn>
                  <a:cxn ang="0">
                    <a:pos x="132" y="941"/>
                  </a:cxn>
                  <a:cxn ang="0">
                    <a:pos x="108" y="689"/>
                  </a:cxn>
                  <a:cxn ang="0">
                    <a:pos x="84" y="444"/>
                  </a:cxn>
                  <a:cxn ang="0">
                    <a:pos x="54" y="21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1" name="Freeform 9"/>
              <p:cNvSpPr>
                <a:spLocks/>
              </p:cNvSpPr>
              <p:nvPr userDrawn="1"/>
            </p:nvSpPr>
            <p:spPr bwMode="hidden">
              <a:xfrm>
                <a:off x="3358" y="0"/>
                <a:ext cx="337" cy="4316"/>
              </a:xfrm>
              <a:custGeom>
                <a:avLst/>
                <a:gdLst/>
                <a:ahLst/>
                <a:cxnLst>
                  <a:cxn ang="0">
                    <a:pos x="329" y="2014"/>
                  </a:cxn>
                  <a:cxn ang="0">
                    <a:pos x="317" y="1726"/>
                  </a:cxn>
                  <a:cxn ang="0">
                    <a:pos x="293" y="1445"/>
                  </a:cxn>
                  <a:cxn ang="0">
                    <a:pos x="263" y="1175"/>
                  </a:cxn>
                  <a:cxn ang="0">
                    <a:pos x="228" y="917"/>
                  </a:cxn>
                  <a:cxn ang="0">
                    <a:pos x="186" y="665"/>
                  </a:cxn>
                  <a:cxn ang="0">
                    <a:pos x="132" y="432"/>
                  </a:cxn>
                  <a:cxn ang="0">
                    <a:pos x="78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66" y="204"/>
                  </a:cxn>
                  <a:cxn ang="0">
                    <a:pos x="120" y="432"/>
                  </a:cxn>
                  <a:cxn ang="0">
                    <a:pos x="174" y="665"/>
                  </a:cxn>
                  <a:cxn ang="0">
                    <a:pos x="216" y="917"/>
                  </a:cxn>
                  <a:cxn ang="0">
                    <a:pos x="251" y="1175"/>
                  </a:cxn>
                  <a:cxn ang="0">
                    <a:pos x="281" y="1445"/>
                  </a:cxn>
                  <a:cxn ang="0">
                    <a:pos x="305" y="1726"/>
                  </a:cxn>
                  <a:cxn ang="0">
                    <a:pos x="317" y="2014"/>
                  </a:cxn>
                  <a:cxn ang="0">
                    <a:pos x="323" y="2314"/>
                  </a:cxn>
                  <a:cxn ang="0">
                    <a:pos x="317" y="2608"/>
                  </a:cxn>
                  <a:cxn ang="0">
                    <a:pos x="305" y="2907"/>
                  </a:cxn>
                  <a:cxn ang="0">
                    <a:pos x="281" y="3201"/>
                  </a:cxn>
                  <a:cxn ang="0">
                    <a:pos x="257" y="3489"/>
                  </a:cxn>
                  <a:cxn ang="0">
                    <a:pos x="216" y="3777"/>
                  </a:cxn>
                  <a:cxn ang="0">
                    <a:pos x="174" y="4052"/>
                  </a:cxn>
                  <a:cxn ang="0">
                    <a:pos x="120" y="4316"/>
                  </a:cxn>
                  <a:cxn ang="0">
                    <a:pos x="132" y="4316"/>
                  </a:cxn>
                  <a:cxn ang="0">
                    <a:pos x="186" y="4052"/>
                  </a:cxn>
                  <a:cxn ang="0">
                    <a:pos x="228" y="3777"/>
                  </a:cxn>
                  <a:cxn ang="0">
                    <a:pos x="269" y="3489"/>
                  </a:cxn>
                  <a:cxn ang="0">
                    <a:pos x="293" y="3201"/>
                  </a:cxn>
                  <a:cxn ang="0">
                    <a:pos x="317" y="2907"/>
                  </a:cxn>
                  <a:cxn ang="0">
                    <a:pos x="329" y="2608"/>
                  </a:cxn>
                  <a:cxn ang="0">
                    <a:pos x="335" y="2314"/>
                  </a:cxn>
                  <a:cxn ang="0">
                    <a:pos x="329" y="2014"/>
                  </a:cxn>
                  <a:cxn ang="0">
                    <a:pos x="329" y="2014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2" name="Freeform 10"/>
              <p:cNvSpPr>
                <a:spLocks/>
              </p:cNvSpPr>
              <p:nvPr userDrawn="1"/>
            </p:nvSpPr>
            <p:spPr bwMode="hidden">
              <a:xfrm>
                <a:off x="3676" y="0"/>
                <a:ext cx="427" cy="4316"/>
              </a:xfrm>
              <a:custGeom>
                <a:avLst/>
                <a:gdLst/>
                <a:ahLst/>
                <a:cxnLst>
                  <a:cxn ang="0">
                    <a:pos x="413" y="1924"/>
                  </a:cxn>
                  <a:cxn ang="0">
                    <a:pos x="395" y="1690"/>
                  </a:cxn>
                  <a:cxn ang="0">
                    <a:pos x="365" y="1457"/>
                  </a:cxn>
                  <a:cxn ang="0">
                    <a:pos x="329" y="1229"/>
                  </a:cxn>
                  <a:cxn ang="0">
                    <a:pos x="281" y="1001"/>
                  </a:cxn>
                  <a:cxn ang="0">
                    <a:pos x="227" y="761"/>
                  </a:cxn>
                  <a:cxn ang="0">
                    <a:pos x="162" y="522"/>
                  </a:cxn>
                  <a:cxn ang="0">
                    <a:pos x="90" y="27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84" y="270"/>
                  </a:cxn>
                  <a:cxn ang="0">
                    <a:pos x="156" y="522"/>
                  </a:cxn>
                  <a:cxn ang="0">
                    <a:pos x="216" y="767"/>
                  </a:cxn>
                  <a:cxn ang="0">
                    <a:pos x="275" y="1001"/>
                  </a:cxn>
                  <a:cxn ang="0">
                    <a:pos x="317" y="1235"/>
                  </a:cxn>
                  <a:cxn ang="0">
                    <a:pos x="353" y="1463"/>
                  </a:cxn>
                  <a:cxn ang="0">
                    <a:pos x="383" y="1690"/>
                  </a:cxn>
                  <a:cxn ang="0">
                    <a:pos x="401" y="1924"/>
                  </a:cxn>
                  <a:cxn ang="0">
                    <a:pos x="413" y="2188"/>
                  </a:cxn>
                  <a:cxn ang="0">
                    <a:pos x="407" y="2458"/>
                  </a:cxn>
                  <a:cxn ang="0">
                    <a:pos x="395" y="2733"/>
                  </a:cxn>
                  <a:cxn ang="0">
                    <a:pos x="365" y="3021"/>
                  </a:cxn>
                  <a:cxn ang="0">
                    <a:pos x="329" y="3321"/>
                  </a:cxn>
                  <a:cxn ang="0">
                    <a:pos x="275" y="3639"/>
                  </a:cxn>
                  <a:cxn ang="0">
                    <a:pos x="204" y="3968"/>
                  </a:cxn>
                  <a:cxn ang="0">
                    <a:pos x="126" y="4316"/>
                  </a:cxn>
                  <a:cxn ang="0">
                    <a:pos x="138" y="4316"/>
                  </a:cxn>
                  <a:cxn ang="0">
                    <a:pos x="216" y="3968"/>
                  </a:cxn>
                  <a:cxn ang="0">
                    <a:pos x="287" y="3639"/>
                  </a:cxn>
                  <a:cxn ang="0">
                    <a:pos x="341" y="3321"/>
                  </a:cxn>
                  <a:cxn ang="0">
                    <a:pos x="377" y="3021"/>
                  </a:cxn>
                  <a:cxn ang="0">
                    <a:pos x="407" y="2733"/>
                  </a:cxn>
                  <a:cxn ang="0">
                    <a:pos x="419" y="2458"/>
                  </a:cxn>
                  <a:cxn ang="0">
                    <a:pos x="425" y="2188"/>
                  </a:cxn>
                  <a:cxn ang="0">
                    <a:pos x="413" y="1924"/>
                  </a:cxn>
                  <a:cxn ang="0">
                    <a:pos x="413" y="1924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3" name="Freeform 11"/>
              <p:cNvSpPr>
                <a:spLocks/>
              </p:cNvSpPr>
              <p:nvPr userDrawn="1"/>
            </p:nvSpPr>
            <p:spPr bwMode="hidden">
              <a:xfrm>
                <a:off x="3946" y="0"/>
                <a:ext cx="558" cy="4316"/>
              </a:xfrm>
              <a:custGeom>
                <a:avLst/>
                <a:gdLst/>
                <a:ahLst/>
                <a:cxnLst>
                  <a:cxn ang="0">
                    <a:pos x="556" y="2020"/>
                  </a:cxn>
                  <a:cxn ang="0">
                    <a:pos x="538" y="1732"/>
                  </a:cxn>
                  <a:cxn ang="0">
                    <a:pos x="503" y="1445"/>
                  </a:cxn>
                  <a:cxn ang="0">
                    <a:pos x="455" y="1175"/>
                  </a:cxn>
                  <a:cxn ang="0">
                    <a:pos x="395" y="911"/>
                  </a:cxn>
                  <a:cxn ang="0">
                    <a:pos x="317" y="659"/>
                  </a:cxn>
                  <a:cxn ang="0">
                    <a:pos x="228" y="426"/>
                  </a:cxn>
                  <a:cxn ang="0">
                    <a:pos x="126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14" y="204"/>
                  </a:cxn>
                  <a:cxn ang="0">
                    <a:pos x="216" y="426"/>
                  </a:cxn>
                  <a:cxn ang="0">
                    <a:pos x="305" y="659"/>
                  </a:cxn>
                  <a:cxn ang="0">
                    <a:pos x="383" y="911"/>
                  </a:cxn>
                  <a:cxn ang="0">
                    <a:pos x="443" y="1175"/>
                  </a:cxn>
                  <a:cxn ang="0">
                    <a:pos x="491" y="1445"/>
                  </a:cxn>
                  <a:cxn ang="0">
                    <a:pos x="526" y="1732"/>
                  </a:cxn>
                  <a:cxn ang="0">
                    <a:pos x="544" y="2020"/>
                  </a:cxn>
                  <a:cxn ang="0">
                    <a:pos x="544" y="2326"/>
                  </a:cxn>
                  <a:cxn ang="0">
                    <a:pos x="532" y="2632"/>
                  </a:cxn>
                  <a:cxn ang="0">
                    <a:pos x="503" y="2931"/>
                  </a:cxn>
                  <a:cxn ang="0">
                    <a:pos x="455" y="3225"/>
                  </a:cxn>
                  <a:cxn ang="0">
                    <a:pos x="389" y="3513"/>
                  </a:cxn>
                  <a:cxn ang="0">
                    <a:pos x="311" y="3788"/>
                  </a:cxn>
                  <a:cxn ang="0">
                    <a:pos x="216" y="4058"/>
                  </a:cxn>
                  <a:cxn ang="0">
                    <a:pos x="102" y="4316"/>
                  </a:cxn>
                  <a:cxn ang="0">
                    <a:pos x="114" y="4316"/>
                  </a:cxn>
                  <a:cxn ang="0">
                    <a:pos x="228" y="4058"/>
                  </a:cxn>
                  <a:cxn ang="0">
                    <a:pos x="323" y="3788"/>
                  </a:cxn>
                  <a:cxn ang="0">
                    <a:pos x="401" y="3513"/>
                  </a:cxn>
                  <a:cxn ang="0">
                    <a:pos x="467" y="3225"/>
                  </a:cxn>
                  <a:cxn ang="0">
                    <a:pos x="515" y="2931"/>
                  </a:cxn>
                  <a:cxn ang="0">
                    <a:pos x="544" y="2632"/>
                  </a:cxn>
                  <a:cxn ang="0">
                    <a:pos x="556" y="2326"/>
                  </a:cxn>
                  <a:cxn ang="0">
                    <a:pos x="556" y="2020"/>
                  </a:cxn>
                  <a:cxn ang="0">
                    <a:pos x="556" y="2020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4" name="Freeform 12"/>
              <p:cNvSpPr>
                <a:spLocks/>
              </p:cNvSpPr>
              <p:nvPr userDrawn="1"/>
            </p:nvSpPr>
            <p:spPr bwMode="hidden">
              <a:xfrm>
                <a:off x="4246" y="0"/>
                <a:ext cx="690" cy="4316"/>
              </a:xfrm>
              <a:custGeom>
                <a:avLst/>
                <a:gdLst/>
                <a:ahLst/>
                <a:cxnLst>
                  <a:cxn ang="0">
                    <a:pos x="688" y="2086"/>
                  </a:cxn>
                  <a:cxn ang="0">
                    <a:pos x="670" y="1810"/>
                  </a:cxn>
                  <a:cxn ang="0">
                    <a:pos x="634" y="1541"/>
                  </a:cxn>
                  <a:cxn ang="0">
                    <a:pos x="574" y="1271"/>
                  </a:cxn>
                  <a:cxn ang="0">
                    <a:pos x="497" y="1007"/>
                  </a:cxn>
                  <a:cxn ang="0">
                    <a:pos x="401" y="749"/>
                  </a:cxn>
                  <a:cxn ang="0">
                    <a:pos x="293" y="492"/>
                  </a:cxn>
                  <a:cxn ang="0">
                    <a:pos x="162" y="24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50" y="240"/>
                  </a:cxn>
                  <a:cxn ang="0">
                    <a:pos x="281" y="492"/>
                  </a:cxn>
                  <a:cxn ang="0">
                    <a:pos x="389" y="749"/>
                  </a:cxn>
                  <a:cxn ang="0">
                    <a:pos x="485" y="1007"/>
                  </a:cxn>
                  <a:cxn ang="0">
                    <a:pos x="562" y="1271"/>
                  </a:cxn>
                  <a:cxn ang="0">
                    <a:pos x="622" y="1541"/>
                  </a:cxn>
                  <a:cxn ang="0">
                    <a:pos x="658" y="1810"/>
                  </a:cxn>
                  <a:cxn ang="0">
                    <a:pos x="676" y="2086"/>
                  </a:cxn>
                  <a:cxn ang="0">
                    <a:pos x="676" y="2368"/>
                  </a:cxn>
                  <a:cxn ang="0">
                    <a:pos x="658" y="2650"/>
                  </a:cxn>
                  <a:cxn ang="0">
                    <a:pos x="616" y="2931"/>
                  </a:cxn>
                  <a:cxn ang="0">
                    <a:pos x="556" y="3213"/>
                  </a:cxn>
                  <a:cxn ang="0">
                    <a:pos x="473" y="3495"/>
                  </a:cxn>
                  <a:cxn ang="0">
                    <a:pos x="371" y="3777"/>
                  </a:cxn>
                  <a:cxn ang="0">
                    <a:pos x="251" y="4046"/>
                  </a:cxn>
                  <a:cxn ang="0">
                    <a:pos x="114" y="4316"/>
                  </a:cxn>
                  <a:cxn ang="0">
                    <a:pos x="126" y="4316"/>
                  </a:cxn>
                  <a:cxn ang="0">
                    <a:pos x="263" y="4046"/>
                  </a:cxn>
                  <a:cxn ang="0">
                    <a:pos x="383" y="3777"/>
                  </a:cxn>
                  <a:cxn ang="0">
                    <a:pos x="485" y="3495"/>
                  </a:cxn>
                  <a:cxn ang="0">
                    <a:pos x="568" y="3219"/>
                  </a:cxn>
                  <a:cxn ang="0">
                    <a:pos x="628" y="2937"/>
                  </a:cxn>
                  <a:cxn ang="0">
                    <a:pos x="670" y="2656"/>
                  </a:cxn>
                  <a:cxn ang="0">
                    <a:pos x="688" y="2368"/>
                  </a:cxn>
                  <a:cxn ang="0">
                    <a:pos x="688" y="2086"/>
                  </a:cxn>
                  <a:cxn ang="0">
                    <a:pos x="688" y="2086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5" name="Freeform 13"/>
              <p:cNvSpPr>
                <a:spLocks/>
              </p:cNvSpPr>
              <p:nvPr userDrawn="1"/>
            </p:nvSpPr>
            <p:spPr bwMode="hidden">
              <a:xfrm>
                <a:off x="4522" y="0"/>
                <a:ext cx="864" cy="4316"/>
              </a:xfrm>
              <a:custGeom>
                <a:avLst/>
                <a:gdLst/>
                <a:ahLst/>
                <a:cxnLst>
                  <a:cxn ang="0">
                    <a:pos x="855" y="2128"/>
                  </a:cxn>
                  <a:cxn ang="0">
                    <a:pos x="831" y="1834"/>
                  </a:cxn>
                  <a:cxn ang="0">
                    <a:pos x="808" y="1684"/>
                  </a:cxn>
                  <a:cxn ang="0">
                    <a:pos x="784" y="1541"/>
                  </a:cxn>
                  <a:cxn ang="0">
                    <a:pos x="748" y="1397"/>
                  </a:cxn>
                  <a:cxn ang="0">
                    <a:pos x="712" y="1253"/>
                  </a:cxn>
                  <a:cxn ang="0">
                    <a:pos x="664" y="1115"/>
                  </a:cxn>
                  <a:cxn ang="0">
                    <a:pos x="610" y="977"/>
                  </a:cxn>
                  <a:cxn ang="0">
                    <a:pos x="491" y="719"/>
                  </a:cxn>
                  <a:cxn ang="0">
                    <a:pos x="353" y="468"/>
                  </a:cxn>
                  <a:cxn ang="0">
                    <a:pos x="192" y="228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80" y="228"/>
                  </a:cxn>
                  <a:cxn ang="0">
                    <a:pos x="341" y="468"/>
                  </a:cxn>
                  <a:cxn ang="0">
                    <a:pos x="479" y="719"/>
                  </a:cxn>
                  <a:cxn ang="0">
                    <a:pos x="598" y="983"/>
                  </a:cxn>
                  <a:cxn ang="0">
                    <a:pos x="652" y="1121"/>
                  </a:cxn>
                  <a:cxn ang="0">
                    <a:pos x="700" y="1259"/>
                  </a:cxn>
                  <a:cxn ang="0">
                    <a:pos x="736" y="1403"/>
                  </a:cxn>
                  <a:cxn ang="0">
                    <a:pos x="772" y="1547"/>
                  </a:cxn>
                  <a:cxn ang="0">
                    <a:pos x="802" y="1690"/>
                  </a:cxn>
                  <a:cxn ang="0">
                    <a:pos x="819" y="1834"/>
                  </a:cxn>
                  <a:cxn ang="0">
                    <a:pos x="837" y="1984"/>
                  </a:cxn>
                  <a:cxn ang="0">
                    <a:pos x="843" y="2128"/>
                  </a:cxn>
                  <a:cxn ang="0">
                    <a:pos x="849" y="2278"/>
                  </a:cxn>
                  <a:cxn ang="0">
                    <a:pos x="843" y="2428"/>
                  </a:cxn>
                  <a:cxn ang="0">
                    <a:pos x="831" y="2572"/>
                  </a:cxn>
                  <a:cxn ang="0">
                    <a:pos x="819" y="2721"/>
                  </a:cxn>
                  <a:cxn ang="0">
                    <a:pos x="796" y="2865"/>
                  </a:cxn>
                  <a:cxn ang="0">
                    <a:pos x="766" y="3015"/>
                  </a:cxn>
                  <a:cxn ang="0">
                    <a:pos x="724" y="3159"/>
                  </a:cxn>
                  <a:cxn ang="0">
                    <a:pos x="682" y="3303"/>
                  </a:cxn>
                  <a:cxn ang="0">
                    <a:pos x="586" y="3567"/>
                  </a:cxn>
                  <a:cxn ang="0">
                    <a:pos x="473" y="3824"/>
                  </a:cxn>
                  <a:cxn ang="0">
                    <a:pos x="335" y="4076"/>
                  </a:cxn>
                  <a:cxn ang="0">
                    <a:pos x="180" y="4316"/>
                  </a:cxn>
                  <a:cxn ang="0">
                    <a:pos x="192" y="4316"/>
                  </a:cxn>
                  <a:cxn ang="0">
                    <a:pos x="347" y="4076"/>
                  </a:cxn>
                  <a:cxn ang="0">
                    <a:pos x="485" y="3824"/>
                  </a:cxn>
                  <a:cxn ang="0">
                    <a:pos x="598" y="3573"/>
                  </a:cxn>
                  <a:cxn ang="0">
                    <a:pos x="694" y="3309"/>
                  </a:cxn>
                  <a:cxn ang="0">
                    <a:pos x="736" y="3165"/>
                  </a:cxn>
                  <a:cxn ang="0">
                    <a:pos x="778" y="3021"/>
                  </a:cxn>
                  <a:cxn ang="0">
                    <a:pos x="808" y="2871"/>
                  </a:cxn>
                  <a:cxn ang="0">
                    <a:pos x="831" y="2727"/>
                  </a:cxn>
                  <a:cxn ang="0">
                    <a:pos x="843" y="2578"/>
                  </a:cxn>
                  <a:cxn ang="0">
                    <a:pos x="855" y="2428"/>
                  </a:cxn>
                  <a:cxn ang="0">
                    <a:pos x="861" y="2278"/>
                  </a:cxn>
                  <a:cxn ang="0">
                    <a:pos x="855" y="2128"/>
                  </a:cxn>
                  <a:cxn ang="0">
                    <a:pos x="855" y="2128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6" name="Freeform 14"/>
              <p:cNvSpPr>
                <a:spLocks/>
              </p:cNvSpPr>
              <p:nvPr userDrawn="1"/>
            </p:nvSpPr>
            <p:spPr bwMode="hidden">
              <a:xfrm>
                <a:off x="2399" y="0"/>
                <a:ext cx="150" cy="4316"/>
              </a:xfrm>
              <a:custGeom>
                <a:avLst/>
                <a:gdLst/>
                <a:ahLst/>
                <a:cxnLst>
                  <a:cxn ang="0">
                    <a:pos x="18" y="1942"/>
                  </a:cxn>
                  <a:cxn ang="0">
                    <a:pos x="30" y="1630"/>
                  </a:cxn>
                  <a:cxn ang="0">
                    <a:pos x="42" y="1331"/>
                  </a:cxn>
                  <a:cxn ang="0">
                    <a:pos x="59" y="1055"/>
                  </a:cxn>
                  <a:cxn ang="0">
                    <a:pos x="77" y="791"/>
                  </a:cxn>
                  <a:cxn ang="0">
                    <a:pos x="83" y="671"/>
                  </a:cxn>
                  <a:cxn ang="0">
                    <a:pos x="95" y="557"/>
                  </a:cxn>
                  <a:cxn ang="0">
                    <a:pos x="107" y="444"/>
                  </a:cxn>
                  <a:cxn ang="0">
                    <a:pos x="113" y="342"/>
                  </a:cxn>
                  <a:cxn ang="0">
                    <a:pos x="125" y="246"/>
                  </a:cxn>
                  <a:cxn ang="0">
                    <a:pos x="131" y="156"/>
                  </a:cxn>
                  <a:cxn ang="0">
                    <a:pos x="143" y="72"/>
                  </a:cxn>
                  <a:cxn ang="0">
                    <a:pos x="149" y="0"/>
                  </a:cxn>
                  <a:cxn ang="0">
                    <a:pos x="137" y="0"/>
                  </a:cxn>
                  <a:cxn ang="0">
                    <a:pos x="131" y="72"/>
                  </a:cxn>
                  <a:cxn ang="0">
                    <a:pos x="119" y="156"/>
                  </a:cxn>
                  <a:cxn ang="0">
                    <a:pos x="113" y="246"/>
                  </a:cxn>
                  <a:cxn ang="0">
                    <a:pos x="101" y="342"/>
                  </a:cxn>
                  <a:cxn ang="0">
                    <a:pos x="95" y="444"/>
                  </a:cxn>
                  <a:cxn ang="0">
                    <a:pos x="83" y="557"/>
                  </a:cxn>
                  <a:cxn ang="0">
                    <a:pos x="71" y="671"/>
                  </a:cxn>
                  <a:cxn ang="0">
                    <a:pos x="65" y="791"/>
                  </a:cxn>
                  <a:cxn ang="0">
                    <a:pos x="48" y="1055"/>
                  </a:cxn>
                  <a:cxn ang="0">
                    <a:pos x="30" y="1331"/>
                  </a:cxn>
                  <a:cxn ang="0">
                    <a:pos x="18" y="1630"/>
                  </a:cxn>
                  <a:cxn ang="0">
                    <a:pos x="6" y="1942"/>
                  </a:cxn>
                  <a:cxn ang="0">
                    <a:pos x="0" y="2278"/>
                  </a:cxn>
                  <a:cxn ang="0">
                    <a:pos x="6" y="2602"/>
                  </a:cxn>
                  <a:cxn ang="0">
                    <a:pos x="12" y="2919"/>
                  </a:cxn>
                  <a:cxn ang="0">
                    <a:pos x="24" y="3219"/>
                  </a:cxn>
                  <a:cxn ang="0">
                    <a:pos x="36" y="3513"/>
                  </a:cxn>
                  <a:cxn ang="0">
                    <a:pos x="59" y="3794"/>
                  </a:cxn>
                  <a:cxn ang="0">
                    <a:pos x="89" y="4058"/>
                  </a:cxn>
                  <a:cxn ang="0">
                    <a:pos x="125" y="4316"/>
                  </a:cxn>
                  <a:cxn ang="0">
                    <a:pos x="137" y="4316"/>
                  </a:cxn>
                  <a:cxn ang="0">
                    <a:pos x="101" y="4058"/>
                  </a:cxn>
                  <a:cxn ang="0">
                    <a:pos x="71" y="3794"/>
                  </a:cxn>
                  <a:cxn ang="0">
                    <a:pos x="48" y="3513"/>
                  </a:cxn>
                  <a:cxn ang="0">
                    <a:pos x="36" y="3225"/>
                  </a:cxn>
                  <a:cxn ang="0">
                    <a:pos x="24" y="2919"/>
                  </a:cxn>
                  <a:cxn ang="0">
                    <a:pos x="18" y="2608"/>
                  </a:cxn>
                  <a:cxn ang="0">
                    <a:pos x="12" y="2278"/>
                  </a:cxn>
                  <a:cxn ang="0">
                    <a:pos x="18" y="1942"/>
                  </a:cxn>
                  <a:cxn ang="0">
                    <a:pos x="18" y="1942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7" name="Freeform 15"/>
              <p:cNvSpPr>
                <a:spLocks/>
              </p:cNvSpPr>
              <p:nvPr userDrawn="1"/>
            </p:nvSpPr>
            <p:spPr bwMode="hidden">
              <a:xfrm>
                <a:off x="1967" y="0"/>
                <a:ext cx="300" cy="4316"/>
              </a:xfrm>
              <a:custGeom>
                <a:avLst/>
                <a:gdLst/>
                <a:ahLst/>
                <a:cxnLst>
                  <a:cxn ang="0">
                    <a:pos x="18" y="2062"/>
                  </a:cxn>
                  <a:cxn ang="0">
                    <a:pos x="30" y="1750"/>
                  </a:cxn>
                  <a:cxn ang="0">
                    <a:pos x="54" y="1451"/>
                  </a:cxn>
                  <a:cxn ang="0">
                    <a:pos x="84" y="1169"/>
                  </a:cxn>
                  <a:cxn ang="0">
                    <a:pos x="126" y="899"/>
                  </a:cxn>
                  <a:cxn ang="0">
                    <a:pos x="162" y="641"/>
                  </a:cxn>
                  <a:cxn ang="0">
                    <a:pos x="209" y="408"/>
                  </a:cxn>
                  <a:cxn ang="0">
                    <a:pos x="251" y="192"/>
                  </a:cxn>
                  <a:cxn ang="0">
                    <a:pos x="299" y="0"/>
                  </a:cxn>
                  <a:cxn ang="0">
                    <a:pos x="287" y="0"/>
                  </a:cxn>
                  <a:cxn ang="0">
                    <a:pos x="239" y="192"/>
                  </a:cxn>
                  <a:cxn ang="0">
                    <a:pos x="198" y="408"/>
                  </a:cxn>
                  <a:cxn ang="0">
                    <a:pos x="156" y="641"/>
                  </a:cxn>
                  <a:cxn ang="0">
                    <a:pos x="114" y="899"/>
                  </a:cxn>
                  <a:cxn ang="0">
                    <a:pos x="78" y="1169"/>
                  </a:cxn>
                  <a:cxn ang="0">
                    <a:pos x="48" y="1451"/>
                  </a:cxn>
                  <a:cxn ang="0">
                    <a:pos x="24" y="1750"/>
                  </a:cxn>
                  <a:cxn ang="0">
                    <a:pos x="6" y="2062"/>
                  </a:cxn>
                  <a:cxn ang="0">
                    <a:pos x="0" y="2374"/>
                  </a:cxn>
                  <a:cxn ang="0">
                    <a:pos x="12" y="2674"/>
                  </a:cxn>
                  <a:cxn ang="0">
                    <a:pos x="30" y="2973"/>
                  </a:cxn>
                  <a:cxn ang="0">
                    <a:pos x="54" y="3255"/>
                  </a:cxn>
                  <a:cxn ang="0">
                    <a:pos x="96" y="3537"/>
                  </a:cxn>
                  <a:cxn ang="0">
                    <a:pos x="144" y="3806"/>
                  </a:cxn>
                  <a:cxn ang="0">
                    <a:pos x="203" y="4064"/>
                  </a:cxn>
                  <a:cxn ang="0">
                    <a:pos x="275" y="4316"/>
                  </a:cxn>
                  <a:cxn ang="0">
                    <a:pos x="287" y="4316"/>
                  </a:cxn>
                  <a:cxn ang="0">
                    <a:pos x="215" y="4064"/>
                  </a:cxn>
                  <a:cxn ang="0">
                    <a:pos x="156" y="3806"/>
                  </a:cxn>
                  <a:cxn ang="0">
                    <a:pos x="108" y="3537"/>
                  </a:cxn>
                  <a:cxn ang="0">
                    <a:pos x="66" y="3261"/>
                  </a:cxn>
                  <a:cxn ang="0">
                    <a:pos x="42" y="2973"/>
                  </a:cxn>
                  <a:cxn ang="0">
                    <a:pos x="24" y="2680"/>
                  </a:cxn>
                  <a:cxn ang="0">
                    <a:pos x="12" y="2374"/>
                  </a:cxn>
                  <a:cxn ang="0">
                    <a:pos x="18" y="2062"/>
                  </a:cxn>
                  <a:cxn ang="0">
                    <a:pos x="18" y="2062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8" name="Freeform 16"/>
              <p:cNvSpPr>
                <a:spLocks/>
              </p:cNvSpPr>
              <p:nvPr userDrawn="1"/>
            </p:nvSpPr>
            <p:spPr bwMode="hidden">
              <a:xfrm>
                <a:off x="1566" y="0"/>
                <a:ext cx="425" cy="4316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412" y="0"/>
                  </a:cxn>
                  <a:cxn ang="0">
                    <a:pos x="316" y="222"/>
                  </a:cxn>
                  <a:cxn ang="0">
                    <a:pos x="239" y="462"/>
                  </a:cxn>
                  <a:cxn ang="0">
                    <a:pos x="167" y="707"/>
                  </a:cxn>
                  <a:cxn ang="0">
                    <a:pos x="107" y="971"/>
                  </a:cxn>
                  <a:cxn ang="0">
                    <a:pos x="65" y="1247"/>
                  </a:cxn>
                  <a:cxn ang="0">
                    <a:pos x="29" y="1529"/>
                  </a:cxn>
                  <a:cxn ang="0">
                    <a:pos x="6" y="1822"/>
                  </a:cxn>
                  <a:cxn ang="0">
                    <a:pos x="0" y="2122"/>
                  </a:cxn>
                  <a:cxn ang="0">
                    <a:pos x="6" y="2404"/>
                  </a:cxn>
                  <a:cxn ang="0">
                    <a:pos x="24" y="2686"/>
                  </a:cxn>
                  <a:cxn ang="0">
                    <a:pos x="47" y="2961"/>
                  </a:cxn>
                  <a:cxn ang="0">
                    <a:pos x="89" y="3243"/>
                  </a:cxn>
                  <a:cxn ang="0">
                    <a:pos x="137" y="3519"/>
                  </a:cxn>
                  <a:cxn ang="0">
                    <a:pos x="197" y="3788"/>
                  </a:cxn>
                  <a:cxn ang="0">
                    <a:pos x="269" y="4058"/>
                  </a:cxn>
                  <a:cxn ang="0">
                    <a:pos x="346" y="4316"/>
                  </a:cxn>
                  <a:cxn ang="0">
                    <a:pos x="358" y="4316"/>
                  </a:cxn>
                  <a:cxn ang="0">
                    <a:pos x="281" y="4058"/>
                  </a:cxn>
                  <a:cxn ang="0">
                    <a:pos x="209" y="3788"/>
                  </a:cxn>
                  <a:cxn ang="0">
                    <a:pos x="149" y="3519"/>
                  </a:cxn>
                  <a:cxn ang="0">
                    <a:pos x="101" y="3243"/>
                  </a:cxn>
                  <a:cxn ang="0">
                    <a:pos x="59" y="2961"/>
                  </a:cxn>
                  <a:cxn ang="0">
                    <a:pos x="35" y="2686"/>
                  </a:cxn>
                  <a:cxn ang="0">
                    <a:pos x="18" y="2404"/>
                  </a:cxn>
                  <a:cxn ang="0">
                    <a:pos x="12" y="2122"/>
                  </a:cxn>
                  <a:cxn ang="0">
                    <a:pos x="18" y="1822"/>
                  </a:cxn>
                  <a:cxn ang="0">
                    <a:pos x="41" y="1529"/>
                  </a:cxn>
                  <a:cxn ang="0">
                    <a:pos x="71" y="1247"/>
                  </a:cxn>
                  <a:cxn ang="0">
                    <a:pos x="119" y="971"/>
                  </a:cxn>
                  <a:cxn ang="0">
                    <a:pos x="179" y="707"/>
                  </a:cxn>
                  <a:cxn ang="0">
                    <a:pos x="245" y="462"/>
                  </a:cxn>
                  <a:cxn ang="0">
                    <a:pos x="328" y="222"/>
                  </a:cxn>
                  <a:cxn ang="0">
                    <a:pos x="424" y="0"/>
                  </a:cxn>
                  <a:cxn ang="0">
                    <a:pos x="424" y="0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9" name="Freeform 17"/>
              <p:cNvSpPr>
                <a:spLocks/>
              </p:cNvSpPr>
              <p:nvPr userDrawn="1"/>
            </p:nvSpPr>
            <p:spPr bwMode="hidden">
              <a:xfrm>
                <a:off x="1128" y="0"/>
                <a:ext cx="575" cy="4316"/>
              </a:xfrm>
              <a:custGeom>
                <a:avLst/>
                <a:gdLst/>
                <a:ahLst/>
                <a:cxnLst>
                  <a:cxn ang="0">
                    <a:pos x="12" y="2146"/>
                  </a:cxn>
                  <a:cxn ang="0">
                    <a:pos x="24" y="1846"/>
                  </a:cxn>
                  <a:cxn ang="0">
                    <a:pos x="54" y="1559"/>
                  </a:cxn>
                  <a:cxn ang="0">
                    <a:pos x="96" y="1277"/>
                  </a:cxn>
                  <a:cxn ang="0">
                    <a:pos x="162" y="1001"/>
                  </a:cxn>
                  <a:cxn ang="0">
                    <a:pos x="239" y="731"/>
                  </a:cxn>
                  <a:cxn ang="0">
                    <a:pos x="335" y="480"/>
                  </a:cxn>
                  <a:cxn ang="0">
                    <a:pos x="449" y="234"/>
                  </a:cxn>
                  <a:cxn ang="0">
                    <a:pos x="574" y="0"/>
                  </a:cxn>
                  <a:cxn ang="0">
                    <a:pos x="562" y="0"/>
                  </a:cxn>
                  <a:cxn ang="0">
                    <a:pos x="437" y="234"/>
                  </a:cxn>
                  <a:cxn ang="0">
                    <a:pos x="323" y="480"/>
                  </a:cxn>
                  <a:cxn ang="0">
                    <a:pos x="227" y="737"/>
                  </a:cxn>
                  <a:cxn ang="0">
                    <a:pos x="150" y="1001"/>
                  </a:cxn>
                  <a:cxn ang="0">
                    <a:pos x="84" y="1277"/>
                  </a:cxn>
                  <a:cxn ang="0">
                    <a:pos x="42" y="1559"/>
                  </a:cxn>
                  <a:cxn ang="0">
                    <a:pos x="12" y="1852"/>
                  </a:cxn>
                  <a:cxn ang="0">
                    <a:pos x="0" y="2146"/>
                  </a:cxn>
                  <a:cxn ang="0">
                    <a:pos x="6" y="2434"/>
                  </a:cxn>
                  <a:cxn ang="0">
                    <a:pos x="30" y="2715"/>
                  </a:cxn>
                  <a:cxn ang="0">
                    <a:pos x="66" y="2997"/>
                  </a:cxn>
                  <a:cxn ang="0">
                    <a:pos x="120" y="3273"/>
                  </a:cxn>
                  <a:cxn ang="0">
                    <a:pos x="191" y="3549"/>
                  </a:cxn>
                  <a:cxn ang="0">
                    <a:pos x="275" y="3812"/>
                  </a:cxn>
                  <a:cxn ang="0">
                    <a:pos x="371" y="4070"/>
                  </a:cxn>
                  <a:cxn ang="0">
                    <a:pos x="484" y="4316"/>
                  </a:cxn>
                  <a:cxn ang="0">
                    <a:pos x="496" y="4316"/>
                  </a:cxn>
                  <a:cxn ang="0">
                    <a:pos x="383" y="4070"/>
                  </a:cxn>
                  <a:cxn ang="0">
                    <a:pos x="287" y="3812"/>
                  </a:cxn>
                  <a:cxn ang="0">
                    <a:pos x="203" y="3549"/>
                  </a:cxn>
                  <a:cxn ang="0">
                    <a:pos x="132" y="3273"/>
                  </a:cxn>
                  <a:cxn ang="0">
                    <a:pos x="78" y="2997"/>
                  </a:cxn>
                  <a:cxn ang="0">
                    <a:pos x="42" y="2715"/>
                  </a:cxn>
                  <a:cxn ang="0">
                    <a:pos x="18" y="2434"/>
                  </a:cxn>
                  <a:cxn ang="0">
                    <a:pos x="12" y="2146"/>
                  </a:cxn>
                  <a:cxn ang="0">
                    <a:pos x="12" y="2146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50" name="Freeform 18"/>
              <p:cNvSpPr>
                <a:spLocks/>
              </p:cNvSpPr>
              <p:nvPr userDrawn="1"/>
            </p:nvSpPr>
            <p:spPr bwMode="hidden">
              <a:xfrm>
                <a:off x="702" y="0"/>
                <a:ext cx="737" cy="4316"/>
              </a:xfrm>
              <a:custGeom>
                <a:avLst/>
                <a:gdLst/>
                <a:ahLst/>
                <a:cxnLst>
                  <a:cxn ang="0">
                    <a:pos x="12" y="2098"/>
                  </a:cxn>
                  <a:cxn ang="0">
                    <a:pos x="29" y="1798"/>
                  </a:cxn>
                  <a:cxn ang="0">
                    <a:pos x="71" y="1505"/>
                  </a:cxn>
                  <a:cxn ang="0">
                    <a:pos x="131" y="1223"/>
                  </a:cxn>
                  <a:cxn ang="0">
                    <a:pos x="215" y="941"/>
                  </a:cxn>
                  <a:cxn ang="0">
                    <a:pos x="316" y="689"/>
                  </a:cxn>
                  <a:cxn ang="0">
                    <a:pos x="442" y="444"/>
                  </a:cxn>
                  <a:cxn ang="0">
                    <a:pos x="580" y="216"/>
                  </a:cxn>
                  <a:cxn ang="0">
                    <a:pos x="735" y="0"/>
                  </a:cxn>
                  <a:cxn ang="0">
                    <a:pos x="723" y="0"/>
                  </a:cxn>
                  <a:cxn ang="0">
                    <a:pos x="568" y="210"/>
                  </a:cxn>
                  <a:cxn ang="0">
                    <a:pos x="430" y="438"/>
                  </a:cxn>
                  <a:cxn ang="0">
                    <a:pos x="311" y="683"/>
                  </a:cxn>
                  <a:cxn ang="0">
                    <a:pos x="209" y="941"/>
                  </a:cxn>
                  <a:cxn ang="0">
                    <a:pos x="125" y="1217"/>
                  </a:cxn>
                  <a:cxn ang="0">
                    <a:pos x="59" y="1505"/>
                  </a:cxn>
                  <a:cxn ang="0">
                    <a:pos x="18" y="1798"/>
                  </a:cxn>
                  <a:cxn ang="0">
                    <a:pos x="0" y="2098"/>
                  </a:cxn>
                  <a:cxn ang="0">
                    <a:pos x="6" y="2404"/>
                  </a:cxn>
                  <a:cxn ang="0">
                    <a:pos x="29" y="2709"/>
                  </a:cxn>
                  <a:cxn ang="0">
                    <a:pos x="77" y="3015"/>
                  </a:cxn>
                  <a:cxn ang="0">
                    <a:pos x="149" y="3315"/>
                  </a:cxn>
                  <a:cxn ang="0">
                    <a:pos x="227" y="3573"/>
                  </a:cxn>
                  <a:cxn ang="0">
                    <a:pos x="316" y="3824"/>
                  </a:cxn>
                  <a:cxn ang="0">
                    <a:pos x="424" y="4076"/>
                  </a:cxn>
                  <a:cxn ang="0">
                    <a:pos x="544" y="4316"/>
                  </a:cxn>
                  <a:cxn ang="0">
                    <a:pos x="556" y="4316"/>
                  </a:cxn>
                  <a:cxn ang="0">
                    <a:pos x="436" y="4076"/>
                  </a:cxn>
                  <a:cxn ang="0">
                    <a:pos x="328" y="3824"/>
                  </a:cxn>
                  <a:cxn ang="0">
                    <a:pos x="239" y="3573"/>
                  </a:cxn>
                  <a:cxn ang="0">
                    <a:pos x="161" y="3315"/>
                  </a:cxn>
                  <a:cxn ang="0">
                    <a:pos x="89" y="3015"/>
                  </a:cxn>
                  <a:cxn ang="0">
                    <a:pos x="41" y="2709"/>
                  </a:cxn>
                  <a:cxn ang="0">
                    <a:pos x="18" y="2404"/>
                  </a:cxn>
                  <a:cxn ang="0">
                    <a:pos x="12" y="2098"/>
                  </a:cxn>
                  <a:cxn ang="0">
                    <a:pos x="12" y="2098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51" name="Freeform 19"/>
              <p:cNvSpPr>
                <a:spLocks/>
              </p:cNvSpPr>
              <p:nvPr userDrawn="1"/>
            </p:nvSpPr>
            <p:spPr bwMode="hidden">
              <a:xfrm>
                <a:off x="288" y="0"/>
                <a:ext cx="840" cy="4316"/>
              </a:xfrm>
              <a:custGeom>
                <a:avLst/>
                <a:gdLst/>
                <a:ahLst/>
                <a:cxnLst>
                  <a:cxn ang="0">
                    <a:pos x="18" y="1948"/>
                  </a:cxn>
                  <a:cxn ang="0">
                    <a:pos x="48" y="1708"/>
                  </a:cxn>
                  <a:cxn ang="0">
                    <a:pos x="96" y="1475"/>
                  </a:cxn>
                  <a:cxn ang="0">
                    <a:pos x="161" y="1235"/>
                  </a:cxn>
                  <a:cxn ang="0">
                    <a:pos x="251" y="995"/>
                  </a:cxn>
                  <a:cxn ang="0">
                    <a:pos x="365" y="755"/>
                  </a:cxn>
                  <a:cxn ang="0">
                    <a:pos x="496" y="510"/>
                  </a:cxn>
                  <a:cxn ang="0">
                    <a:pos x="658" y="258"/>
                  </a:cxn>
                  <a:cxn ang="0">
                    <a:pos x="741" y="132"/>
                  </a:cxn>
                  <a:cxn ang="0">
                    <a:pos x="837" y="0"/>
                  </a:cxn>
                  <a:cxn ang="0">
                    <a:pos x="825" y="0"/>
                  </a:cxn>
                  <a:cxn ang="0">
                    <a:pos x="729" y="132"/>
                  </a:cxn>
                  <a:cxn ang="0">
                    <a:pos x="640" y="258"/>
                  </a:cxn>
                  <a:cxn ang="0">
                    <a:pos x="562" y="384"/>
                  </a:cxn>
                  <a:cxn ang="0">
                    <a:pos x="484" y="510"/>
                  </a:cxn>
                  <a:cxn ang="0">
                    <a:pos x="353" y="755"/>
                  </a:cxn>
                  <a:cxn ang="0">
                    <a:pos x="239" y="995"/>
                  </a:cxn>
                  <a:cxn ang="0">
                    <a:pos x="150" y="1235"/>
                  </a:cxn>
                  <a:cxn ang="0">
                    <a:pos x="84" y="1469"/>
                  </a:cxn>
                  <a:cxn ang="0">
                    <a:pos x="36" y="1702"/>
                  </a:cxn>
                  <a:cxn ang="0">
                    <a:pos x="6" y="1942"/>
                  </a:cxn>
                  <a:cxn ang="0">
                    <a:pos x="0" y="2200"/>
                  </a:cxn>
                  <a:cxn ang="0">
                    <a:pos x="12" y="2470"/>
                  </a:cxn>
                  <a:cxn ang="0">
                    <a:pos x="48" y="2739"/>
                  </a:cxn>
                  <a:cxn ang="0">
                    <a:pos x="114" y="3027"/>
                  </a:cxn>
                  <a:cxn ang="0">
                    <a:pos x="150" y="3171"/>
                  </a:cxn>
                  <a:cxn ang="0">
                    <a:pos x="197" y="3321"/>
                  </a:cxn>
                  <a:cxn ang="0">
                    <a:pos x="245" y="3477"/>
                  </a:cxn>
                  <a:cxn ang="0">
                    <a:pos x="305" y="3639"/>
                  </a:cxn>
                  <a:cxn ang="0">
                    <a:pos x="365" y="3800"/>
                  </a:cxn>
                  <a:cxn ang="0">
                    <a:pos x="437" y="3968"/>
                  </a:cxn>
                  <a:cxn ang="0">
                    <a:pos x="508" y="4136"/>
                  </a:cxn>
                  <a:cxn ang="0">
                    <a:pos x="592" y="4316"/>
                  </a:cxn>
                  <a:cxn ang="0">
                    <a:pos x="604" y="4316"/>
                  </a:cxn>
                  <a:cxn ang="0">
                    <a:pos x="520" y="4136"/>
                  </a:cxn>
                  <a:cxn ang="0">
                    <a:pos x="448" y="3968"/>
                  </a:cxn>
                  <a:cxn ang="0">
                    <a:pos x="377" y="3800"/>
                  </a:cxn>
                  <a:cxn ang="0">
                    <a:pos x="317" y="3639"/>
                  </a:cxn>
                  <a:cxn ang="0">
                    <a:pos x="257" y="3477"/>
                  </a:cxn>
                  <a:cxn ang="0">
                    <a:pos x="209" y="3327"/>
                  </a:cxn>
                  <a:cxn ang="0">
                    <a:pos x="161" y="3171"/>
                  </a:cxn>
                  <a:cxn ang="0">
                    <a:pos x="126" y="3027"/>
                  </a:cxn>
                  <a:cxn ang="0">
                    <a:pos x="60" y="2739"/>
                  </a:cxn>
                  <a:cxn ang="0">
                    <a:pos x="24" y="2470"/>
                  </a:cxn>
                  <a:cxn ang="0">
                    <a:pos x="12" y="2206"/>
                  </a:cxn>
                  <a:cxn ang="0">
                    <a:pos x="18" y="1948"/>
                  </a:cxn>
                  <a:cxn ang="0">
                    <a:pos x="18" y="1948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95252" name="Freeform 20"/>
            <p:cNvSpPr>
              <a:spLocks/>
            </p:cNvSpPr>
            <p:nvPr/>
          </p:nvSpPr>
          <p:spPr bwMode="hidden">
            <a:xfrm>
              <a:off x="6" y="2901"/>
              <a:ext cx="606" cy="141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42" y="228"/>
                </a:cxn>
                <a:cxn ang="0">
                  <a:pos x="96" y="402"/>
                </a:cxn>
                <a:cxn ang="0">
                  <a:pos x="161" y="576"/>
                </a:cxn>
                <a:cxn ang="0">
                  <a:pos x="227" y="744"/>
                </a:cxn>
                <a:cxn ang="0">
                  <a:pos x="305" y="917"/>
                </a:cxn>
                <a:cxn ang="0">
                  <a:pos x="389" y="1085"/>
                </a:cxn>
                <a:cxn ang="0">
                  <a:pos x="484" y="1253"/>
                </a:cxn>
                <a:cxn ang="0">
                  <a:pos x="586" y="1415"/>
                </a:cxn>
                <a:cxn ang="0">
                  <a:pos x="604" y="1415"/>
                </a:cxn>
                <a:cxn ang="0">
                  <a:pos x="496" y="1247"/>
                </a:cxn>
                <a:cxn ang="0">
                  <a:pos x="401" y="1073"/>
                </a:cxn>
                <a:cxn ang="0">
                  <a:pos x="311" y="899"/>
                </a:cxn>
                <a:cxn ang="0">
                  <a:pos x="233" y="720"/>
                </a:cxn>
                <a:cxn ang="0">
                  <a:pos x="161" y="546"/>
                </a:cxn>
                <a:cxn ang="0">
                  <a:pos x="102" y="366"/>
                </a:cxn>
                <a:cxn ang="0">
                  <a:pos x="48" y="18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3" name="Freeform 21"/>
            <p:cNvSpPr>
              <a:spLocks/>
            </p:cNvSpPr>
            <p:nvPr/>
          </p:nvSpPr>
          <p:spPr bwMode="hidden">
            <a:xfrm>
              <a:off x="6" y="3890"/>
              <a:ext cx="228" cy="42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08" y="240"/>
                </a:cxn>
                <a:cxn ang="0">
                  <a:pos x="215" y="426"/>
                </a:cxn>
                <a:cxn ang="0">
                  <a:pos x="227" y="426"/>
                </a:cxn>
                <a:cxn ang="0">
                  <a:pos x="167" y="330"/>
                </a:cxn>
                <a:cxn ang="0">
                  <a:pos x="114" y="222"/>
                </a:cxn>
                <a:cxn ang="0">
                  <a:pos x="0" y="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4" name="Freeform 22"/>
            <p:cNvSpPr>
              <a:spLocks/>
            </p:cNvSpPr>
            <p:nvPr/>
          </p:nvSpPr>
          <p:spPr bwMode="hidden">
            <a:xfrm>
              <a:off x="4776" y="0"/>
              <a:ext cx="984" cy="1786"/>
            </a:xfrm>
            <a:custGeom>
              <a:avLst/>
              <a:gdLst/>
              <a:ahLst/>
              <a:cxnLst>
                <a:cxn ang="0">
                  <a:pos x="981" y="1786"/>
                </a:cxn>
                <a:cxn ang="0">
                  <a:pos x="981" y="1720"/>
                </a:cxn>
                <a:cxn ang="0">
                  <a:pos x="969" y="1666"/>
                </a:cxn>
                <a:cxn ang="0">
                  <a:pos x="957" y="1613"/>
                </a:cxn>
                <a:cxn ang="0">
                  <a:pos x="921" y="1487"/>
                </a:cxn>
                <a:cxn ang="0">
                  <a:pos x="885" y="1361"/>
                </a:cxn>
                <a:cxn ang="0">
                  <a:pos x="796" y="1121"/>
                </a:cxn>
                <a:cxn ang="0">
                  <a:pos x="682" y="899"/>
                </a:cxn>
                <a:cxn ang="0">
                  <a:pos x="562" y="689"/>
                </a:cxn>
                <a:cxn ang="0">
                  <a:pos x="431" y="498"/>
                </a:cxn>
                <a:cxn ang="0">
                  <a:pos x="293" y="318"/>
                </a:cxn>
                <a:cxn ang="0">
                  <a:pos x="150" y="15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38" y="150"/>
                </a:cxn>
                <a:cxn ang="0">
                  <a:pos x="275" y="318"/>
                </a:cxn>
                <a:cxn ang="0">
                  <a:pos x="413" y="498"/>
                </a:cxn>
                <a:cxn ang="0">
                  <a:pos x="545" y="689"/>
                </a:cxn>
                <a:cxn ang="0">
                  <a:pos x="670" y="899"/>
                </a:cxn>
                <a:cxn ang="0">
                  <a:pos x="778" y="1121"/>
                </a:cxn>
                <a:cxn ang="0">
                  <a:pos x="873" y="1361"/>
                </a:cxn>
                <a:cxn ang="0">
                  <a:pos x="909" y="1487"/>
                </a:cxn>
                <a:cxn ang="0">
                  <a:pos x="945" y="1619"/>
                </a:cxn>
                <a:cxn ang="0">
                  <a:pos x="963" y="1702"/>
                </a:cxn>
                <a:cxn ang="0">
                  <a:pos x="981" y="1786"/>
                </a:cxn>
                <a:cxn ang="0">
                  <a:pos x="981" y="1786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5" name="Freeform 23"/>
            <p:cNvSpPr>
              <a:spLocks/>
            </p:cNvSpPr>
            <p:nvPr/>
          </p:nvSpPr>
          <p:spPr bwMode="hidden">
            <a:xfrm>
              <a:off x="5041" y="0"/>
              <a:ext cx="719" cy="845"/>
            </a:xfrm>
            <a:custGeom>
              <a:avLst/>
              <a:gdLst/>
              <a:ahLst/>
              <a:cxnLst>
                <a:cxn ang="0">
                  <a:pos x="717" y="845"/>
                </a:cxn>
                <a:cxn ang="0">
                  <a:pos x="717" y="821"/>
                </a:cxn>
                <a:cxn ang="0">
                  <a:pos x="574" y="605"/>
                </a:cxn>
                <a:cxn ang="0">
                  <a:pos x="406" y="396"/>
                </a:cxn>
                <a:cxn ang="0">
                  <a:pos x="221" y="192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209" y="198"/>
                </a:cxn>
                <a:cxn ang="0">
                  <a:pos x="400" y="408"/>
                </a:cxn>
                <a:cxn ang="0">
                  <a:pos x="568" y="623"/>
                </a:cxn>
                <a:cxn ang="0">
                  <a:pos x="717" y="845"/>
                </a:cxn>
                <a:cxn ang="0">
                  <a:pos x="717" y="845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6" name="Freeform 24"/>
            <p:cNvSpPr>
              <a:spLocks/>
            </p:cNvSpPr>
            <p:nvPr/>
          </p:nvSpPr>
          <p:spPr bwMode="hidden">
            <a:xfrm>
              <a:off x="5352" y="0"/>
              <a:ext cx="408" cy="414"/>
            </a:xfrm>
            <a:custGeom>
              <a:avLst/>
              <a:gdLst/>
              <a:ahLst/>
              <a:cxnLst>
                <a:cxn ang="0">
                  <a:pos x="407" y="414"/>
                </a:cxn>
                <a:cxn ang="0">
                  <a:pos x="407" y="396"/>
                </a:cxn>
                <a:cxn ang="0">
                  <a:pos x="222" y="19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08" y="102"/>
                </a:cxn>
                <a:cxn ang="0">
                  <a:pos x="216" y="204"/>
                </a:cxn>
                <a:cxn ang="0">
                  <a:pos x="407" y="414"/>
                </a:cxn>
                <a:cxn ang="0">
                  <a:pos x="407" y="414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7" name="Freeform 25"/>
            <p:cNvSpPr>
              <a:spLocks/>
            </p:cNvSpPr>
            <p:nvPr/>
          </p:nvSpPr>
          <p:spPr bwMode="hidden">
            <a:xfrm>
              <a:off x="6" y="0"/>
              <a:ext cx="858" cy="1409"/>
            </a:xfrm>
            <a:custGeom>
              <a:avLst/>
              <a:gdLst/>
              <a:ahLst/>
              <a:cxnLst>
                <a:cxn ang="0">
                  <a:pos x="0" y="1361"/>
                </a:cxn>
                <a:cxn ang="0">
                  <a:pos x="0" y="1409"/>
                </a:cxn>
                <a:cxn ang="0">
                  <a:pos x="54" y="1211"/>
                </a:cxn>
                <a:cxn ang="0">
                  <a:pos x="126" y="1013"/>
                </a:cxn>
                <a:cxn ang="0">
                  <a:pos x="215" y="827"/>
                </a:cxn>
                <a:cxn ang="0">
                  <a:pos x="311" y="647"/>
                </a:cxn>
                <a:cxn ang="0">
                  <a:pos x="431" y="474"/>
                </a:cxn>
                <a:cxn ang="0">
                  <a:pos x="556" y="312"/>
                </a:cxn>
                <a:cxn ang="0">
                  <a:pos x="700" y="150"/>
                </a:cxn>
                <a:cxn ang="0">
                  <a:pos x="855" y="0"/>
                </a:cxn>
                <a:cxn ang="0">
                  <a:pos x="837" y="0"/>
                </a:cxn>
                <a:cxn ang="0">
                  <a:pos x="688" y="144"/>
                </a:cxn>
                <a:cxn ang="0">
                  <a:pos x="550" y="300"/>
                </a:cxn>
                <a:cxn ang="0">
                  <a:pos x="425" y="462"/>
                </a:cxn>
                <a:cxn ang="0">
                  <a:pos x="311" y="629"/>
                </a:cxn>
                <a:cxn ang="0">
                  <a:pos x="215" y="803"/>
                </a:cxn>
                <a:cxn ang="0">
                  <a:pos x="132" y="983"/>
                </a:cxn>
                <a:cxn ang="0">
                  <a:pos x="60" y="1169"/>
                </a:cxn>
                <a:cxn ang="0">
                  <a:pos x="0" y="1361"/>
                </a:cxn>
                <a:cxn ang="0">
                  <a:pos x="0" y="1361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8" name="Freeform 26"/>
            <p:cNvSpPr>
              <a:spLocks/>
            </p:cNvSpPr>
            <p:nvPr/>
          </p:nvSpPr>
          <p:spPr bwMode="hidden">
            <a:xfrm>
              <a:off x="6" y="0"/>
              <a:ext cx="588" cy="599"/>
            </a:xfrm>
            <a:custGeom>
              <a:avLst/>
              <a:gdLst/>
              <a:ahLst/>
              <a:cxnLst>
                <a:cxn ang="0">
                  <a:pos x="586" y="0"/>
                </a:cxn>
                <a:cxn ang="0">
                  <a:pos x="568" y="0"/>
                </a:cxn>
                <a:cxn ang="0">
                  <a:pos x="407" y="132"/>
                </a:cxn>
                <a:cxn ang="0">
                  <a:pos x="257" y="270"/>
                </a:cxn>
                <a:cxn ang="0">
                  <a:pos x="120" y="420"/>
                </a:cxn>
                <a:cxn ang="0">
                  <a:pos x="0" y="575"/>
                </a:cxn>
                <a:cxn ang="0">
                  <a:pos x="0" y="599"/>
                </a:cxn>
                <a:cxn ang="0">
                  <a:pos x="120" y="432"/>
                </a:cxn>
                <a:cxn ang="0">
                  <a:pos x="257" y="282"/>
                </a:cxn>
                <a:cxn ang="0">
                  <a:pos x="413" y="138"/>
                </a:cxn>
                <a:cxn ang="0">
                  <a:pos x="586" y="0"/>
                </a:cxn>
                <a:cxn ang="0">
                  <a:pos x="586" y="0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9" name="Freeform 27"/>
            <p:cNvSpPr>
              <a:spLocks/>
            </p:cNvSpPr>
            <p:nvPr/>
          </p:nvSpPr>
          <p:spPr bwMode="hidden">
            <a:xfrm>
              <a:off x="6" y="0"/>
              <a:ext cx="270" cy="252"/>
            </a:xfrm>
            <a:custGeom>
              <a:avLst/>
              <a:gdLst/>
              <a:ahLst/>
              <a:cxnLst>
                <a:cxn ang="0">
                  <a:pos x="269" y="0"/>
                </a:cxn>
                <a:cxn ang="0">
                  <a:pos x="251" y="0"/>
                </a:cxn>
                <a:cxn ang="0">
                  <a:pos x="120" y="114"/>
                </a:cxn>
                <a:cxn ang="0">
                  <a:pos x="60" y="174"/>
                </a:cxn>
                <a:cxn ang="0">
                  <a:pos x="0" y="234"/>
                </a:cxn>
                <a:cxn ang="0">
                  <a:pos x="0" y="252"/>
                </a:cxn>
                <a:cxn ang="0">
                  <a:pos x="126" y="120"/>
                </a:cxn>
                <a:cxn ang="0">
                  <a:pos x="269" y="0"/>
                </a:cxn>
                <a:cxn ang="0">
                  <a:pos x="269" y="0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60" name="Line 28"/>
            <p:cNvSpPr>
              <a:spLocks noChangeShapeType="1"/>
            </p:cNvSpPr>
            <p:nvPr/>
          </p:nvSpPr>
          <p:spPr bwMode="hidden">
            <a:xfrm>
              <a:off x="1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61" name="Line 29"/>
            <p:cNvSpPr>
              <a:spLocks noChangeShapeType="1"/>
            </p:cNvSpPr>
            <p:nvPr/>
          </p:nvSpPr>
          <p:spPr bwMode="hidden">
            <a:xfrm>
              <a:off x="1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62" name="Line 30"/>
            <p:cNvSpPr>
              <a:spLocks noChangeShapeType="1"/>
            </p:cNvSpPr>
            <p:nvPr/>
          </p:nvSpPr>
          <p:spPr bwMode="hidden">
            <a:xfrm>
              <a:off x="1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1" y="392"/>
              <a:ext cx="5758" cy="1571"/>
              <a:chOff x="1" y="392"/>
              <a:chExt cx="5758" cy="1571"/>
            </a:xfrm>
          </p:grpSpPr>
          <p:sp>
            <p:nvSpPr>
              <p:cNvPr id="95264" name="Line 32"/>
              <p:cNvSpPr>
                <a:spLocks noChangeShapeType="1"/>
              </p:cNvSpPr>
              <p:nvPr userDrawn="1"/>
            </p:nvSpPr>
            <p:spPr bwMode="hidden">
              <a:xfrm>
                <a:off x="1" y="784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5" name="Line 33"/>
              <p:cNvSpPr>
                <a:spLocks noChangeShapeType="1"/>
              </p:cNvSpPr>
              <p:nvPr userDrawn="1"/>
            </p:nvSpPr>
            <p:spPr bwMode="hidden">
              <a:xfrm>
                <a:off x="1" y="1963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6" name="Line 34"/>
              <p:cNvSpPr>
                <a:spLocks noChangeShapeType="1"/>
              </p:cNvSpPr>
              <p:nvPr userDrawn="1"/>
            </p:nvSpPr>
            <p:spPr bwMode="hidden">
              <a:xfrm>
                <a:off x="1" y="157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7" name="Line 35"/>
              <p:cNvSpPr>
                <a:spLocks noChangeShapeType="1"/>
              </p:cNvSpPr>
              <p:nvPr userDrawn="1"/>
            </p:nvSpPr>
            <p:spPr bwMode="hidden">
              <a:xfrm>
                <a:off x="1" y="1177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8" name="Line 36"/>
              <p:cNvSpPr>
                <a:spLocks noChangeShapeType="1"/>
              </p:cNvSpPr>
              <p:nvPr userDrawn="1"/>
            </p:nvSpPr>
            <p:spPr bwMode="hidden">
              <a:xfrm>
                <a:off x="1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95269" name="Line 37"/>
            <p:cNvSpPr>
              <a:spLocks noChangeShapeType="1"/>
            </p:cNvSpPr>
            <p:nvPr/>
          </p:nvSpPr>
          <p:spPr bwMode="hidden">
            <a:xfrm>
              <a:off x="1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70" name="Line 38"/>
            <p:cNvSpPr>
              <a:spLocks noChangeShapeType="1"/>
            </p:cNvSpPr>
            <p:nvPr/>
          </p:nvSpPr>
          <p:spPr bwMode="hidden">
            <a:xfrm>
              <a:off x="1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95271" name="Rectangle 3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95272" name="Rectangle 4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02A61F13-3A6A-4396-9585-FEF5D409A38E}" type="datetime1">
              <a:rPr lang="ru-RU" smtClean="0"/>
              <a:pPr/>
              <a:t>21.10.2018</a:t>
            </a:fld>
            <a:endParaRPr lang="ru-RU" dirty="0"/>
          </a:p>
        </p:txBody>
      </p:sp>
      <p:sp>
        <p:nvSpPr>
          <p:cNvPr id="95273" name="Rectangle 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ru-RU" dirty="0"/>
          </a:p>
        </p:txBody>
      </p:sp>
      <p:sp>
        <p:nvSpPr>
          <p:cNvPr id="95274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D78E1F81-96BF-4E13-BEC0-C92A3D59F9C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527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5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5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71" grpId="0"/>
      <p:bldP spid="95275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3%D0%B5%D0%BE%D0%BC%D0%B5%D1%82%D1%80%D0%B8%D1%8F" TargetMode="External"/><Relationship Id="rId13" Type="http://schemas.openxmlformats.org/officeDocument/2006/relationships/hyperlink" Target="https://ru.wikipedia.org/wiki/%D0%A7%D0%B8%D1%81%D0%BB%D0%B5%D0%BD%D0%BD%D1%8B%D0%B9_%D0%B0%D0%BD%D0%B0%D0%BB%D0%B8%D0%B7" TargetMode="External"/><Relationship Id="rId3" Type="http://schemas.openxmlformats.org/officeDocument/2006/relationships/hyperlink" Target="https://ru.wikipedia.org/wiki/%D0%9B%D0%B0%D1%82%D0%B8%D0%BD%D1%81%D0%BA%D0%B8%D0%B9_%D1%8F%D0%B7%D1%8B%D0%BA" TargetMode="External"/><Relationship Id="rId7" Type="http://schemas.openxmlformats.org/officeDocument/2006/relationships/hyperlink" Target="https://ru.wikipedia.org/wiki/%D0%94%D0%B8%D0%BE%D1%84%D0%B0%D0%BD%D1%82%D0%BE%D0%B2%D0%BE_%D0%BF%D1%80%D0%B8%D0%B1%D0%BB%D0%B8%D0%B6%D0%B5%D0%BD%D0%B8%D0%B5" TargetMode="External"/><Relationship Id="rId12" Type="http://schemas.openxmlformats.org/officeDocument/2006/relationships/hyperlink" Target="https://ru.wikipedia.org/wiki/%D0%A4%D1%83%D0%BD%D0%BA%D1%86%D0%B8%D1%8F_(%D0%BC%D0%B0%D1%82%D0%B5%D0%BC%D0%B0%D1%82%D0%B8%D0%BA%D0%B0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%D0%A2%D0%B5%D0%BE%D1%80%D0%B8%D1%8F_%D1%87%D0%B8%D1%81%D0%B5%D0%BB" TargetMode="External"/><Relationship Id="rId11" Type="http://schemas.openxmlformats.org/officeDocument/2006/relationships/hyperlink" Target="https://ru.wikipedia.org/wiki/%D0%A2%D0%B5%D0%BE%D1%80%D0%B8%D1%8F_%D0%BF%D1%80%D0%B8%D0%B1%D0%BB%D0%B8%D0%B6%D0%B5%D0%BD%D0%B8%D0%B9" TargetMode="External"/><Relationship Id="rId5" Type="http://schemas.openxmlformats.org/officeDocument/2006/relationships/hyperlink" Target="https://ru.wikipedia.org/wiki/%D0%9C%D0%B5%D1%82%D0%BE%D0%B4" TargetMode="External"/><Relationship Id="rId10" Type="http://schemas.openxmlformats.org/officeDocument/2006/relationships/hyperlink" Target="https://ru.wikipedia.org/wiki/%D0%9B%D0%BE%D0%BC%D0%B0%D0%BD%D0%B0%D1%8F" TargetMode="External"/><Relationship Id="rId4" Type="http://schemas.openxmlformats.org/officeDocument/2006/relationships/hyperlink" Target="https://ru.wikipedia.org/wiki/%D0%9D%D0%B0%D1%83%D0%BA%D0%B0" TargetMode="External"/><Relationship Id="rId9" Type="http://schemas.openxmlformats.org/officeDocument/2006/relationships/hyperlink" Target="https://ru.wikipedia.org/wiki/%D0%9A%D1%80%D0%B8%D0%B2%D0%B0%D1%8F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00034" y="1000108"/>
            <a:ext cx="820102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pPr algn="ctr"/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Численные </a:t>
            </a:r>
            <a:r>
              <a:rPr lang="en-US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методы математической </a:t>
            </a:r>
            <a:r>
              <a:rPr lang="en-US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физики</a:t>
            </a:r>
            <a:endParaRPr lang="ru-RU" sz="4600" b="1" dirty="0">
              <a:solidFill>
                <a:schemeClr val="fol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14282" y="2979753"/>
            <a:ext cx="8534431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Курс лекций по дисциплине 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«ЧММФ»</a:t>
            </a:r>
            <a:endParaRPr lang="ru-RU" sz="2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для 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специальности 1-40</a:t>
            </a: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05</a:t>
            </a: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01 «Информационные системы и технологии 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(по направлениям)» </a:t>
            </a:r>
            <a:endParaRPr lang="ru-RU" sz="2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42988" y="71414"/>
            <a:ext cx="7345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Кафедра «Информационные технологии»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71472" y="5643578"/>
            <a:ext cx="78486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ru-RU" sz="2400" dirty="0" smtClean="0"/>
              <a:t>автор-составитель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ru-RU" sz="2400" dirty="0" smtClean="0"/>
              <a:t>Е.Г</a:t>
            </a:r>
            <a:r>
              <a:rPr lang="ru-RU" sz="2400" dirty="0"/>
              <a:t>. Стародубцев, доцент, канд. физ.-мат. наук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Содержимое 2"/>
          <p:cNvSpPr>
            <a:spLocks noGrp="1"/>
          </p:cNvSpPr>
          <p:nvPr>
            <p:ph idx="1"/>
          </p:nvPr>
        </p:nvSpPr>
        <p:spPr>
          <a:xfrm>
            <a:off x="285752" y="-71438"/>
            <a:ext cx="8786842" cy="6500834"/>
          </a:xfrm>
        </p:spPr>
        <p:txBody>
          <a:bodyPr/>
          <a:lstStyle/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Эмпирические математические модели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создаются при изучении внешних проявлений свойств объекта с помощью измерений фазовых переменных на внешних входах и выходах и обработке результатов этих измерений.</a:t>
            </a: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Примеры эмпирических ММ:</a:t>
            </a: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регрессионные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3600" b="1" i="1" dirty="0" err="1" smtClean="0">
                <a:latin typeface="Times New Roman" pitchFamily="18" charset="0"/>
                <a:cs typeface="Times New Roman" pitchFamily="18" charset="0"/>
              </a:rPr>
              <a:t>аппроксимационные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интерполяционные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662" t="31656" r="2597" b="20860"/>
          <a:stretch>
            <a:fillRect/>
          </a:stretch>
        </p:blipFill>
        <p:spPr bwMode="auto">
          <a:xfrm>
            <a:off x="-32" y="71413"/>
            <a:ext cx="9144032" cy="500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14414" y="5211561"/>
            <a:ext cx="71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Примеры  регрессионных  моделей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57224" y="5832479"/>
            <a:ext cx="7572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Пример  интерполяционной  модели 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http://www.wolframalpha-ru.com/2011/10/wolframalpha_23.html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14946" t="19261" r="46956" b="42957"/>
          <a:stretch>
            <a:fillRect/>
          </a:stretch>
        </p:blipFill>
        <p:spPr bwMode="auto">
          <a:xfrm>
            <a:off x="571472" y="47602"/>
            <a:ext cx="8081199" cy="588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5894" t="12417" r="14569" b="41639"/>
          <a:stretch>
            <a:fillRect/>
          </a:stretch>
        </p:blipFill>
        <p:spPr bwMode="auto">
          <a:xfrm>
            <a:off x="71405" y="71414"/>
            <a:ext cx="9055249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6154" t="14423" r="14615" b="20672"/>
          <a:stretch>
            <a:fillRect/>
          </a:stretch>
        </p:blipFill>
        <p:spPr bwMode="auto">
          <a:xfrm>
            <a:off x="-32" y="71413"/>
            <a:ext cx="9072594" cy="669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6625" t="36899" r="14137" b="45689"/>
          <a:stretch>
            <a:fillRect/>
          </a:stretch>
        </p:blipFill>
        <p:spPr bwMode="auto">
          <a:xfrm>
            <a:off x="71406" y="71413"/>
            <a:ext cx="9072594" cy="2214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5894" t="14191" r="14569" b="3145"/>
          <a:stretch>
            <a:fillRect/>
          </a:stretch>
        </p:blipFill>
        <p:spPr bwMode="auto">
          <a:xfrm>
            <a:off x="714348" y="-24"/>
            <a:ext cx="7645831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17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-32" y="71414"/>
            <a:ext cx="9144032" cy="6643734"/>
            <a:chOff x="-32" y="71414"/>
            <a:chExt cx="9144032" cy="664373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6088" t="27208" r="14826" b="33754"/>
            <a:stretch>
              <a:fillRect/>
            </a:stretch>
          </p:blipFill>
          <p:spPr bwMode="auto">
            <a:xfrm>
              <a:off x="-32" y="71414"/>
              <a:ext cx="9144032" cy="5143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4679" t="30414" r="38359" b="61994"/>
            <a:stretch>
              <a:fillRect/>
            </a:stretch>
          </p:blipFill>
          <p:spPr bwMode="auto">
            <a:xfrm>
              <a:off x="2928925" y="5214950"/>
              <a:ext cx="3480053" cy="150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5680" t="30052" r="14285" b="43815"/>
          <a:stretch>
            <a:fillRect/>
          </a:stretch>
        </p:blipFill>
        <p:spPr bwMode="auto">
          <a:xfrm>
            <a:off x="-32" y="-24"/>
            <a:ext cx="9144032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19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4483" t="28448" r="13103" b="19827"/>
          <a:stretch>
            <a:fillRect/>
          </a:stretch>
        </p:blipFill>
        <p:spPr bwMode="auto">
          <a:xfrm>
            <a:off x="-33" y="-24"/>
            <a:ext cx="9126205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57180" y="146035"/>
            <a:ext cx="9329774" cy="1139825"/>
          </a:xfrm>
        </p:spPr>
        <p:txBody>
          <a:bodyPr/>
          <a:lstStyle/>
          <a:p>
            <a:r>
              <a:rPr lang="ru-RU" sz="36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en-US" sz="36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36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3600" b="1" cap="all" dirty="0" smtClean="0"/>
              <a:t> </a:t>
            </a:r>
            <a:r>
              <a:rPr lang="ru-RU" sz="3600" b="1" u="sng" cap="all" dirty="0" smtClean="0">
                <a:solidFill>
                  <a:srgbClr val="FFCC66"/>
                </a:solidFill>
              </a:rPr>
              <a:t>методы </a:t>
            </a:r>
            <a:br>
              <a:rPr lang="ru-RU" sz="3600" b="1" u="sng" cap="all" dirty="0" smtClean="0">
                <a:solidFill>
                  <a:srgbClr val="FFCC66"/>
                </a:solidFill>
              </a:rPr>
            </a:br>
            <a:r>
              <a:rPr lang="ru-RU" sz="3600" b="1" u="sng" cap="all" dirty="0" smtClean="0">
                <a:solidFill>
                  <a:srgbClr val="FFCC66"/>
                </a:solidFill>
              </a:rPr>
              <a:t>аппроксимации функций</a:t>
            </a:r>
            <a:endParaRPr lang="ru-RU" sz="3600" u="sng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142844" y="1643050"/>
            <a:ext cx="8858280" cy="4214842"/>
          </a:xfrm>
        </p:spPr>
        <p:txBody>
          <a:bodyPr/>
          <a:lstStyle/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Постановка задачи аппроксимации.</a:t>
            </a:r>
          </a:p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Интерполяция и аппроксимация функций. </a:t>
            </a:r>
          </a:p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Канонический полином. </a:t>
            </a:r>
          </a:p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Полином Ньютона.</a:t>
            </a:r>
          </a:p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Полином Лагранжа.</a:t>
            </a:r>
          </a:p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Метод наименьших квадратов.</a:t>
            </a:r>
          </a:p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Использование пакета </a:t>
            </a:r>
            <a:r>
              <a:rPr lang="en-US" sz="3600" b="1" i="1" dirty="0" err="1" smtClean="0">
                <a:latin typeface="Times New Roman" pitchFamily="18" charset="0"/>
                <a:cs typeface="Times New Roman" pitchFamily="18" charset="0"/>
              </a:rPr>
              <a:t>Mathcad</a:t>
            </a:r>
            <a:r>
              <a:rPr lang="en-US" sz="3600" b="1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36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9655" t="37500" r="14137" b="28115"/>
          <a:stretch>
            <a:fillRect/>
          </a:stretch>
        </p:blipFill>
        <p:spPr bwMode="auto">
          <a:xfrm>
            <a:off x="71438" y="71413"/>
            <a:ext cx="9072594" cy="485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21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-32" y="71413"/>
            <a:ext cx="9144032" cy="3857653"/>
            <a:chOff x="-32" y="71413"/>
            <a:chExt cx="9144032" cy="3357587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3470" t="15306" r="11836" b="66326"/>
            <a:stretch>
              <a:fillRect/>
            </a:stretch>
          </p:blipFill>
          <p:spPr bwMode="auto">
            <a:xfrm>
              <a:off x="-32" y="71413"/>
              <a:ext cx="9144032" cy="2357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3771" t="14754" r="12458" b="77869"/>
            <a:stretch>
              <a:fillRect/>
            </a:stretch>
          </p:blipFill>
          <p:spPr bwMode="auto">
            <a:xfrm>
              <a:off x="-32" y="2428867"/>
              <a:ext cx="9144032" cy="100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16536" t="12697" r="12598" b="4035"/>
          <a:stretch>
            <a:fillRect/>
          </a:stretch>
        </p:blipFill>
        <p:spPr bwMode="auto">
          <a:xfrm>
            <a:off x="714348" y="-25"/>
            <a:ext cx="7715304" cy="68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18371" t="16729" r="15241" b="48419"/>
          <a:stretch>
            <a:fillRect/>
          </a:stretch>
        </p:blipFill>
        <p:spPr bwMode="auto">
          <a:xfrm>
            <a:off x="-32" y="71414"/>
            <a:ext cx="9144032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24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71405" y="71414"/>
            <a:ext cx="9085617" cy="6429420"/>
            <a:chOff x="71405" y="71414"/>
            <a:chExt cx="9085617" cy="642942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5105" t="28471" r="26336" b="30962"/>
            <a:stretch>
              <a:fillRect/>
            </a:stretch>
          </p:blipFill>
          <p:spPr bwMode="auto">
            <a:xfrm>
              <a:off x="71405" y="71414"/>
              <a:ext cx="9085617" cy="6429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142844" y="571480"/>
              <a:ext cx="3286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 smtClean="0">
                  <a:solidFill>
                    <a:srgbClr val="0070C0"/>
                  </a:solidFill>
                </a:rPr>
                <a:t>Пример расчета полинома Ньютона</a:t>
              </a:r>
              <a:endParaRPr lang="ru-RU" sz="20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8" name="Прямоугольник 7"/>
          <p:cNvSpPr/>
          <p:nvPr/>
        </p:nvSpPr>
        <p:spPr>
          <a:xfrm>
            <a:off x="-32" y="6488692"/>
            <a:ext cx="4428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http://kontromat.ru/?page_id=4955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5072" t="51874" r="23871" b="27593"/>
          <a:stretch>
            <a:fillRect/>
          </a:stretch>
        </p:blipFill>
        <p:spPr bwMode="auto">
          <a:xfrm>
            <a:off x="71406" y="71413"/>
            <a:ext cx="9072594" cy="34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26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14338" t="17923" r="12867" b="30039"/>
          <a:stretch>
            <a:fillRect/>
          </a:stretch>
        </p:blipFill>
        <p:spPr bwMode="auto">
          <a:xfrm>
            <a:off x="71406" y="71414"/>
            <a:ext cx="8991220" cy="635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27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71406" y="71413"/>
            <a:ext cx="9072594" cy="6429421"/>
            <a:chOff x="71406" y="71413"/>
            <a:chExt cx="9072594" cy="642942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5142" t="29574" r="29744" b="39184"/>
            <a:stretch>
              <a:fillRect/>
            </a:stretch>
          </p:blipFill>
          <p:spPr bwMode="auto">
            <a:xfrm>
              <a:off x="71406" y="71413"/>
              <a:ext cx="9072594" cy="4929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5089" t="55168" r="3254" b="30365"/>
            <a:stretch>
              <a:fillRect/>
            </a:stretch>
          </p:blipFill>
          <p:spPr bwMode="auto">
            <a:xfrm>
              <a:off x="71406" y="5072074"/>
              <a:ext cx="9072594" cy="1428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28</a:t>
            </a:fld>
            <a:endParaRPr lang="ru-RU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142844" y="78001"/>
            <a:ext cx="8215370" cy="6687997"/>
            <a:chOff x="71406" y="78001"/>
            <a:chExt cx="8215370" cy="668799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5000" t="26953" r="27199" b="12109"/>
            <a:stretch>
              <a:fillRect/>
            </a:stretch>
          </p:blipFill>
          <p:spPr bwMode="auto">
            <a:xfrm>
              <a:off x="71406" y="78001"/>
              <a:ext cx="8215370" cy="6687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6654" t="29149" r="5194" b="51821"/>
            <a:stretch>
              <a:fillRect/>
            </a:stretch>
          </p:blipFill>
          <p:spPr bwMode="auto">
            <a:xfrm>
              <a:off x="5357817" y="4500569"/>
              <a:ext cx="2555283" cy="2143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4929190" y="500042"/>
              <a:ext cx="3286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 smtClean="0">
                  <a:solidFill>
                    <a:srgbClr val="0070C0"/>
                  </a:solidFill>
                </a:rPr>
                <a:t>Пример расчета полинома Лагранжа</a:t>
              </a:r>
              <a:endParaRPr lang="ru-RU" sz="2000" b="1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29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0471" t="30221" r="38619" b="59598"/>
          <a:stretch>
            <a:fillRect/>
          </a:stretch>
        </p:blipFill>
        <p:spPr bwMode="auto">
          <a:xfrm>
            <a:off x="71438" y="928670"/>
            <a:ext cx="907256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20846" t="45110" r="25908" b="35470"/>
          <a:stretch>
            <a:fillRect/>
          </a:stretch>
        </p:blipFill>
        <p:spPr bwMode="auto">
          <a:xfrm>
            <a:off x="71406" y="3071810"/>
            <a:ext cx="907259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14282" y="-24"/>
            <a:ext cx="9072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– построение полиномов Лагранжа и Ньютона для одних и тех же исходных данных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-32" y="6417254"/>
            <a:ext cx="9144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http://old.exponenta.ru/educat/class/courses/vvm/theme_8/theme_ex8.asp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200084" y="-24"/>
            <a:ext cx="8872510" cy="7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Постановка задачи аппроксимации</a:t>
            </a:r>
            <a:endParaRPr kumimoji="0" lang="ru-RU" sz="3600" b="1" i="0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769" t="8728" r="86805" b="75739"/>
          <a:stretch>
            <a:fillRect/>
          </a:stretch>
        </p:blipFill>
        <p:spPr bwMode="auto">
          <a:xfrm>
            <a:off x="71406" y="621508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57158" y="928670"/>
            <a:ext cx="857256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 smtClean="0"/>
              <a:t>	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Аппроксимация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(от 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Латинский язык"/>
              </a:rPr>
              <a:t>лат.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ru-RU" sz="20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proxima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— ближайшая) или 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приближение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— 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Наука"/>
              </a:rPr>
              <a:t>научный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tooltip="Метод"/>
              </a:rPr>
              <a:t>метод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состоящий в замене одних объектов другими, в каком-то смысле близкими к исходным, но более простыми.</a:t>
            </a:r>
          </a:p>
          <a:p>
            <a:pPr algn="just"/>
            <a:endParaRPr lang="ru-RU" sz="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Аппроксимация позволяет исследовать числовые характеристики и качественные свойства объекта, сводя задачу к изучению более простых или более удобных объектов (например, таких, характеристики которых легко вычисляются или свойства которых уже известны). </a:t>
            </a:r>
          </a:p>
          <a:p>
            <a:pPr algn="just"/>
            <a:endParaRPr lang="ru-RU" sz="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В 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 tooltip="Теория чисел"/>
              </a:rPr>
              <a:t>теории чисел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изучаются </a:t>
            </a:r>
            <a:r>
              <a:rPr lang="ru-RU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 tooltip="Диофантово приближение"/>
              </a:rPr>
              <a:t>диофантовы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 tooltip="Диофантово приближение"/>
              </a:rPr>
              <a:t> приближения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частности, приближения иррациональных чисел рациональными. В 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 tooltip="Геометрия"/>
              </a:rPr>
              <a:t>геометрии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рассматриваются аппроксимации 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 tooltip="Кривая"/>
              </a:rPr>
              <a:t>кривых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0" tooltip="Ломаная"/>
              </a:rPr>
              <a:t>ломаными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Некоторые разделы математики в сущности целиком посвящены аппроксимации, например, 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1" tooltip="Теория приближений"/>
              </a:rPr>
              <a:t>теория приближения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2" tooltip="Функция (математика)"/>
              </a:rPr>
              <a:t>функций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 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3" tooltip="Численный анализ"/>
              </a:rPr>
              <a:t>численные методы анализа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30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57158" y="-24"/>
            <a:ext cx="8786842" cy="6858048"/>
            <a:chOff x="357158" y="-24"/>
            <a:chExt cx="8786842" cy="685804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3789" t="18118" r="28327" b="12329"/>
            <a:stretch>
              <a:fillRect/>
            </a:stretch>
          </p:blipFill>
          <p:spPr bwMode="auto">
            <a:xfrm>
              <a:off x="357158" y="-24"/>
              <a:ext cx="4669294" cy="6858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3789" t="87566" r="28327" b="7849"/>
            <a:stretch>
              <a:fillRect/>
            </a:stretch>
          </p:blipFill>
          <p:spPr bwMode="auto">
            <a:xfrm>
              <a:off x="3571868" y="6318550"/>
              <a:ext cx="5572132" cy="539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31</a:t>
            </a:fld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14076" t="39590" r="12903" b="49413"/>
          <a:stretch>
            <a:fillRect/>
          </a:stretch>
        </p:blipFill>
        <p:spPr bwMode="auto">
          <a:xfrm>
            <a:off x="-32" y="71413"/>
            <a:ext cx="9144032" cy="15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 l="8856" t="35978" r="8117" b="36346"/>
          <a:stretch>
            <a:fillRect/>
          </a:stretch>
        </p:blipFill>
        <p:spPr bwMode="auto">
          <a:xfrm>
            <a:off x="-33" y="1714488"/>
            <a:ext cx="9144033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200084" y="-71462"/>
            <a:ext cx="8872510" cy="7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Метод наименьших квадратов (МНК) </a:t>
            </a:r>
            <a:endParaRPr kumimoji="0" lang="ru-RU" sz="3600" b="1" i="0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14697" t="31340" r="22190" b="53530"/>
          <a:stretch>
            <a:fillRect/>
          </a:stretch>
        </p:blipFill>
        <p:spPr bwMode="auto">
          <a:xfrm>
            <a:off x="-32" y="785794"/>
            <a:ext cx="9144032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 l="78526" t="29331" r="3773" b="43396"/>
          <a:stretch>
            <a:fillRect/>
          </a:stretch>
        </p:blipFill>
        <p:spPr bwMode="auto">
          <a:xfrm>
            <a:off x="2857488" y="2928933"/>
            <a:ext cx="3429024" cy="387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769" t="8728" r="86805" b="75739"/>
          <a:stretch>
            <a:fillRect/>
          </a:stretch>
        </p:blipFill>
        <p:spPr bwMode="auto">
          <a:xfrm>
            <a:off x="71406" y="621508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33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3433" t="24770" r="12238" b="17164"/>
          <a:stretch>
            <a:fillRect/>
          </a:stretch>
        </p:blipFill>
        <p:spPr bwMode="auto">
          <a:xfrm>
            <a:off x="-32" y="71414"/>
            <a:ext cx="9144032" cy="6643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34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3879" t="50218" r="12455" b="18594"/>
          <a:stretch>
            <a:fillRect/>
          </a:stretch>
        </p:blipFill>
        <p:spPr bwMode="auto">
          <a:xfrm>
            <a:off x="71406" y="71414"/>
            <a:ext cx="9072594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35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448" t="18059" r="11614" b="11827"/>
          <a:stretch>
            <a:fillRect/>
          </a:stretch>
        </p:blipFill>
        <p:spPr bwMode="auto">
          <a:xfrm>
            <a:off x="71406" y="-24"/>
            <a:ext cx="9040122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36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3804" t="14954" r="12576" b="36733"/>
          <a:stretch>
            <a:fillRect/>
          </a:stretch>
        </p:blipFill>
        <p:spPr bwMode="auto">
          <a:xfrm>
            <a:off x="71406" y="-24"/>
            <a:ext cx="907259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37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-32" y="71413"/>
            <a:ext cx="9144032" cy="6715150"/>
            <a:chOff x="-32" y="71413"/>
            <a:chExt cx="9144032" cy="671515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182" t="27273" r="12727" b="60454"/>
            <a:stretch>
              <a:fillRect/>
            </a:stretch>
          </p:blipFill>
          <p:spPr bwMode="auto">
            <a:xfrm>
              <a:off x="-32" y="71413"/>
              <a:ext cx="9144032" cy="1357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4470" t="13264" r="12218" b="35386"/>
            <a:stretch>
              <a:fillRect/>
            </a:stretch>
          </p:blipFill>
          <p:spPr bwMode="auto">
            <a:xfrm>
              <a:off x="-32" y="1428736"/>
              <a:ext cx="9144032" cy="5357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142844" y="71414"/>
            <a:ext cx="8872510" cy="100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Подбор коэффициентов линейной зависимости по МНК</a:t>
            </a:r>
            <a:endParaRPr kumimoji="0" lang="ru-RU" sz="3600" b="1" i="0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3833" t="29179" r="15273" b="18948"/>
          <a:stretch>
            <a:fillRect/>
          </a:stretch>
        </p:blipFill>
        <p:spPr bwMode="auto">
          <a:xfrm>
            <a:off x="-32" y="1214422"/>
            <a:ext cx="9072594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39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9394" t="31898" r="39363" b="42844"/>
          <a:stretch>
            <a:fillRect/>
          </a:stretch>
        </p:blipFill>
        <p:spPr bwMode="auto">
          <a:xfrm>
            <a:off x="214281" y="71414"/>
            <a:ext cx="6286545" cy="597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215206" y="2428868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(3.9)</a:t>
            </a:r>
            <a:endParaRPr lang="ru-RU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200084" y="-24"/>
            <a:ext cx="8872510" cy="7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Аппроксимация функций</a:t>
            </a:r>
            <a:endParaRPr kumimoji="0" lang="ru-RU" sz="3600" b="1" i="0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282" y="1000108"/>
            <a:ext cx="8786874" cy="5217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Пусть величина у является функцией аргумента 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т.е. любому значению 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из области определения функции поставлено в соответствие значение у. </a:t>
            </a:r>
          </a:p>
          <a:p>
            <a:pPr>
              <a:lnSpc>
                <a:spcPct val="120000"/>
              </a:lnSpc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 практике часто неизвестна явная связь между у и 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т. е. невозможно записать эту связь в виде некоторой зависимости у = 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). Иногда даже известная зависимость у = 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 оказывается настолько громоздкой (например, содержит трудно вычисляемые выражения и т. п.), что ее использование в практических расчетах требует слишком много времени. 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18261" t="38723" r="55815" b="37126"/>
          <a:stretch>
            <a:fillRect/>
          </a:stretch>
        </p:blipFill>
        <p:spPr bwMode="auto">
          <a:xfrm>
            <a:off x="642909" y="71414"/>
            <a:ext cx="7859989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928926" y="6143644"/>
            <a:ext cx="371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y(x) =</a:t>
            </a:r>
            <a:r>
              <a:rPr lang="en-US" sz="2400" dirty="0" err="1" smtClean="0"/>
              <a:t>tg</a:t>
            </a:r>
            <a:r>
              <a:rPr lang="en-US" sz="2400" dirty="0" smtClean="0"/>
              <a:t>(</a:t>
            </a:r>
            <a:r>
              <a:rPr lang="en-US" sz="2400" dirty="0" smtClean="0">
                <a:sym typeface="Symbol"/>
              </a:rPr>
              <a:t>)*x+b</a:t>
            </a:r>
            <a:r>
              <a:rPr lang="en-US" sz="2400" baseline="-25000" dirty="0" smtClean="0">
                <a:sym typeface="Symbol"/>
              </a:rPr>
              <a:t>0</a:t>
            </a:r>
            <a:endParaRPr lang="ru-RU" sz="2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41</a:t>
            </a:fld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22656" t="42442" r="60479" b="40182"/>
          <a:stretch>
            <a:fillRect/>
          </a:stretch>
        </p:blipFill>
        <p:spPr bwMode="auto">
          <a:xfrm>
            <a:off x="1357290" y="357166"/>
            <a:ext cx="6215106" cy="512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142844" y="71414"/>
            <a:ext cx="8872510" cy="100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Подбор коэффициентов полинома</a:t>
            </a:r>
            <a:r>
              <a:rPr kumimoji="0" lang="ru-RU" sz="3600" b="1" i="0" strike="noStrike" kern="0" cap="none" spc="0" normalizeH="0" noProof="0" dirty="0" smtClean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en-US" sz="3600" b="1" i="0" strike="noStrike" kern="0" cap="none" spc="0" normalizeH="0" noProof="0" dirty="0" smtClean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k-</a:t>
            </a:r>
            <a:r>
              <a:rPr kumimoji="0" lang="ru-RU" sz="3600" b="1" i="0" strike="noStrike" kern="0" cap="none" spc="0" normalizeH="0" noProof="0" dirty="0" err="1" smtClean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й</a:t>
            </a:r>
            <a:r>
              <a:rPr kumimoji="0" lang="ru-RU" sz="3600" b="1" i="0" strike="noStrike" kern="0" cap="none" spc="0" normalizeH="0" noProof="0" dirty="0" smtClean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степени </a:t>
            </a: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по МНК</a:t>
            </a:r>
            <a:endParaRPr kumimoji="0" lang="ru-RU" sz="3600" b="1" i="0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4047" t="20872" r="12708" b="14715"/>
          <a:stretch>
            <a:fillRect/>
          </a:stretch>
        </p:blipFill>
        <p:spPr bwMode="auto">
          <a:xfrm>
            <a:off x="214281" y="1000108"/>
            <a:ext cx="8715437" cy="585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43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9826" t="42889" r="12903" b="25919"/>
          <a:stretch>
            <a:fillRect/>
          </a:stretch>
        </p:blipFill>
        <p:spPr bwMode="auto">
          <a:xfrm>
            <a:off x="71406" y="1357297"/>
            <a:ext cx="9072594" cy="464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42844" y="-24"/>
            <a:ext cx="885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общем случае можно показать, что получается СЛАУ </a:t>
            </a:r>
            <a:r>
              <a:rPr lang="en-US" sz="2400" dirty="0" smtClean="0"/>
              <a:t>(</a:t>
            </a:r>
            <a:r>
              <a:rPr lang="ru-RU" sz="2400" dirty="0" smtClean="0"/>
              <a:t>уже знаем, как решать) для неизвестных коэффициентов </a:t>
            </a:r>
            <a:r>
              <a:rPr lang="en-US" sz="2400" i="1" dirty="0" smtClean="0"/>
              <a:t>a</a:t>
            </a:r>
            <a:r>
              <a:rPr lang="en-US" sz="2400" i="1" baseline="-25000" dirty="0" smtClean="0"/>
              <a:t>0,1,2…,k</a:t>
            </a:r>
            <a:r>
              <a:rPr lang="en-US" sz="2400" dirty="0" smtClean="0"/>
              <a:t> </a:t>
            </a:r>
            <a:r>
              <a:rPr lang="ru-RU" sz="2400" dirty="0" smtClean="0"/>
              <a:t>искомой функции: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44</a:t>
            </a:fld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21656" t="23547" r="63490" b="55164"/>
          <a:stretch>
            <a:fillRect/>
          </a:stretch>
        </p:blipFill>
        <p:spPr bwMode="auto">
          <a:xfrm>
            <a:off x="71406" y="92369"/>
            <a:ext cx="4778870" cy="547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-32" y="6286520"/>
            <a:ext cx="4929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http://www.comizdat.com/index_.php?in=kpp_articles_id&amp;id=289</a:t>
            </a:r>
            <a:endParaRPr lang="ru-RU" sz="11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78526" t="29331" r="3773" b="43396"/>
          <a:stretch>
            <a:fillRect/>
          </a:stretch>
        </p:blipFill>
        <p:spPr bwMode="auto">
          <a:xfrm>
            <a:off x="5286380" y="71414"/>
            <a:ext cx="3786182" cy="427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769" t="8728" r="86805" b="75739"/>
          <a:stretch>
            <a:fillRect/>
          </a:stretch>
        </p:blipFill>
        <p:spPr bwMode="auto">
          <a:xfrm>
            <a:off x="6929454" y="442913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45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0695" t="8614" r="22699" b="60889"/>
          <a:stretch>
            <a:fillRect/>
          </a:stretch>
        </p:blipFill>
        <p:spPr bwMode="auto">
          <a:xfrm>
            <a:off x="71406" y="71414"/>
            <a:ext cx="9072594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71406" y="6202940"/>
            <a:ext cx="6643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http://www.cleverstudents.ru/articles/mnk.html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46</a:t>
            </a:fld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0246" t="27608" r="22699" b="29831"/>
          <a:stretch>
            <a:fillRect/>
          </a:stretch>
        </p:blipFill>
        <p:spPr bwMode="auto">
          <a:xfrm>
            <a:off x="71406" y="71414"/>
            <a:ext cx="9097726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47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0336" t="31940" r="21451" b="19558"/>
          <a:stretch>
            <a:fillRect/>
          </a:stretch>
        </p:blipFill>
        <p:spPr bwMode="auto">
          <a:xfrm>
            <a:off x="71406" y="71413"/>
            <a:ext cx="9072594" cy="657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48</a:t>
            </a:fld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0235" t="34608" r="22607" b="23020"/>
          <a:stretch>
            <a:fillRect/>
          </a:stretch>
        </p:blipFill>
        <p:spPr bwMode="auto">
          <a:xfrm>
            <a:off x="-32" y="71414"/>
            <a:ext cx="9144032" cy="650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49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0307" t="32756" r="25903" b="26581"/>
          <a:stretch>
            <a:fillRect/>
          </a:stretch>
        </p:blipFill>
        <p:spPr bwMode="auto">
          <a:xfrm>
            <a:off x="-32" y="71413"/>
            <a:ext cx="9144032" cy="642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85720" y="171649"/>
            <a:ext cx="87154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Наиболее распространенный и важный случай, когда вид связи между параметрами </a:t>
            </a:r>
            <a:r>
              <a:rPr lang="ru-RU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и у неизвестен, - задание этой связи в виде таблицы </a:t>
            </a:r>
            <a:endParaRPr lang="en-US" sz="3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{</a:t>
            </a:r>
            <a:r>
              <a:rPr lang="ru-RU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3000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y</a:t>
            </a:r>
            <a:r>
              <a:rPr lang="ru-RU" sz="3000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}. Это означает, что дискретному множеству значений аргумента {</a:t>
            </a:r>
            <a:r>
              <a:rPr lang="ru-RU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3000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} поставлено в соответствие множество значений функции {</a:t>
            </a:r>
            <a:r>
              <a:rPr lang="ru-RU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y</a:t>
            </a:r>
            <a:r>
              <a:rPr lang="ru-RU" sz="3000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} (</a:t>
            </a:r>
            <a:r>
              <a:rPr lang="ru-RU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= 0,1,..., </a:t>
            </a:r>
            <a: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). Эти значения - результаты расчетов</a:t>
            </a:r>
            <a: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или  эксперимента. </a:t>
            </a:r>
          </a:p>
          <a:p>
            <a:pPr>
              <a:lnSpc>
                <a:spcPct val="110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	На практике могут понадобиться значения величины у и в других точках, отличных от узлов </a:t>
            </a:r>
            <a:r>
              <a:rPr lang="ru-RU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3000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Однако получить эти значения можно лишь путем очень сложных расчетов или проведением дорогостоящих экспериментов.</a:t>
            </a:r>
            <a:endParaRPr lang="ru-RU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50</a:t>
            </a:fld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t="31825" r="54039" b="11211"/>
          <a:stretch>
            <a:fillRect/>
          </a:stretch>
        </p:blipFill>
        <p:spPr bwMode="auto">
          <a:xfrm>
            <a:off x="1214414" y="571480"/>
            <a:ext cx="6758930" cy="621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200084" y="-142900"/>
            <a:ext cx="8872510" cy="7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Примеры расчетов в </a:t>
            </a:r>
            <a:r>
              <a:rPr kumimoji="0" lang="en-US" sz="3600" b="1" i="0" strike="noStrike" kern="0" cap="none" spc="0" normalizeH="0" baseline="0" noProof="0" dirty="0" err="1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Mathcad</a:t>
            </a:r>
            <a:endParaRPr kumimoji="0" lang="ru-RU" sz="3600" b="1" i="0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51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412" t="27049" r="62051" b="24484"/>
          <a:stretch>
            <a:fillRect/>
          </a:stretch>
        </p:blipFill>
        <p:spPr bwMode="auto">
          <a:xfrm>
            <a:off x="1357290" y="69059"/>
            <a:ext cx="6572296" cy="678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52</a:t>
            </a:fld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71406" y="71414"/>
            <a:ext cx="9144032" cy="6786610"/>
            <a:chOff x="71406" y="71414"/>
            <a:chExt cx="9144032" cy="678661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5108" t="18226" r="2877" b="51438"/>
            <a:stretch>
              <a:fillRect/>
            </a:stretch>
          </p:blipFill>
          <p:spPr bwMode="auto">
            <a:xfrm>
              <a:off x="71406" y="71414"/>
              <a:ext cx="9144032" cy="3214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78587" t="25017" r="3469" b="42834"/>
            <a:stretch>
              <a:fillRect/>
            </a:stretch>
          </p:blipFill>
          <p:spPr bwMode="auto">
            <a:xfrm>
              <a:off x="4987354" y="3357586"/>
              <a:ext cx="2442166" cy="3500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78708" t="47722" r="4182" b="20151"/>
            <a:stretch>
              <a:fillRect/>
            </a:stretch>
          </p:blipFill>
          <p:spPr bwMode="auto">
            <a:xfrm>
              <a:off x="1714480" y="3357562"/>
              <a:ext cx="2428892" cy="3500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 l="769" t="8728" r="86805" b="75739"/>
          <a:stretch>
            <a:fillRect/>
          </a:stretch>
        </p:blipFill>
        <p:spPr bwMode="auto">
          <a:xfrm>
            <a:off x="71406" y="6215082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53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15142" t="22476" r="22695" b="39669"/>
          <a:stretch>
            <a:fillRect/>
          </a:stretch>
        </p:blipFill>
        <p:spPr bwMode="auto">
          <a:xfrm>
            <a:off x="-32" y="71412"/>
            <a:ext cx="9144032" cy="514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54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25984" r="56591" b="11815"/>
          <a:stretch>
            <a:fillRect/>
          </a:stretch>
        </p:blipFill>
        <p:spPr bwMode="auto">
          <a:xfrm>
            <a:off x="1285851" y="-24"/>
            <a:ext cx="6500859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55</a:t>
            </a:fld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734" t="28329" r="66617" b="30860"/>
          <a:stretch>
            <a:fillRect/>
          </a:stretch>
        </p:blipFill>
        <p:spPr bwMode="auto">
          <a:xfrm>
            <a:off x="1142976" y="71414"/>
            <a:ext cx="6858048" cy="671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56</a:t>
            </a:fld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t="26427" r="59687" b="13357"/>
          <a:stretch>
            <a:fillRect/>
          </a:stretch>
        </p:blipFill>
        <p:spPr bwMode="auto">
          <a:xfrm>
            <a:off x="1500166" y="-24"/>
            <a:ext cx="6215106" cy="6825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57</a:t>
            </a:fld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888" t="31065" r="55621" b="18962"/>
          <a:stretch>
            <a:fillRect/>
          </a:stretch>
        </p:blipFill>
        <p:spPr bwMode="auto">
          <a:xfrm>
            <a:off x="785786" y="0"/>
            <a:ext cx="785818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58</a:t>
            </a:fld>
            <a:endParaRPr lang="ru-R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611" t="44953" r="61809" b="22585"/>
          <a:stretch>
            <a:fillRect/>
          </a:stretch>
        </p:blipFill>
        <p:spPr bwMode="auto">
          <a:xfrm>
            <a:off x="71406" y="71414"/>
            <a:ext cx="8993624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59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0" y="-24"/>
            <a:ext cx="9144032" cy="6843684"/>
            <a:chOff x="0" y="-24"/>
            <a:chExt cx="9144032" cy="6843684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30000" r="55523" b="7340"/>
            <a:stretch>
              <a:fillRect/>
            </a:stretch>
          </p:blipFill>
          <p:spPr bwMode="auto">
            <a:xfrm>
              <a:off x="0" y="-24"/>
              <a:ext cx="6072198" cy="6843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267" t="25072" r="80991" b="71502"/>
            <a:stretch>
              <a:fillRect/>
            </a:stretch>
          </p:blipFill>
          <p:spPr bwMode="auto">
            <a:xfrm>
              <a:off x="6143668" y="-24"/>
              <a:ext cx="3000364" cy="57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14282" y="71414"/>
            <a:ext cx="8929718" cy="672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Таким образом, для экономии времени и средств приходим к необходимости использования имеющихся табличных данных для приближенного вычисления искомого параметра у при любом значении (из некоторой области) определяющего параметра 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т.к. точная связь </a:t>
            </a:r>
          </a:p>
          <a:p>
            <a:pPr>
              <a:lnSpc>
                <a:spcPct val="110000"/>
              </a:lnSpc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 = 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 не известна (либо нецелесообразно ею пользоваться). 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Этой цели и служит задача о приближении (</a:t>
            </a:r>
            <a:r>
              <a:rPr lang="ru-RU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аппроксимации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 функций: данную функцию 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 требуется приближенно заменить (аппроксимировать) некоторой функцией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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 так, чтобы отклонение (в некотором смысле)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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 от 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 в заданной области было наименьшим. Функция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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 при этом называется </a:t>
            </a:r>
            <a:r>
              <a:rPr lang="ru-RU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аппроксимирующей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7554" y="71414"/>
            <a:ext cx="2500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Литература</a:t>
            </a:r>
            <a:endParaRPr lang="ru-RU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4282" y="505406"/>
            <a:ext cx="864399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1</a:t>
            </a:r>
            <a:r>
              <a:rPr lang="ru-RU" dirty="0" smtClean="0"/>
              <a:t>. </a:t>
            </a:r>
            <a:r>
              <a:rPr lang="ru-RU" dirty="0" err="1" smtClean="0"/>
              <a:t>Турчак</a:t>
            </a:r>
            <a:r>
              <a:rPr lang="ru-RU" dirty="0" smtClean="0"/>
              <a:t> Л.И., Плотников П.В. Основы численных методов: Учебное 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/>
              <a:t>пособие. — 2-е изд. — М.: ФИЗМАТЛИТ, 2003. — 304 с.  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4282" y="3068960"/>
            <a:ext cx="86439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</a:t>
            </a:r>
            <a:r>
              <a:rPr lang="ru-RU" dirty="0" smtClean="0"/>
              <a:t>. Макаров Е.Г.  </a:t>
            </a:r>
            <a:r>
              <a:rPr lang="en-US" dirty="0" err="1" smtClean="0"/>
              <a:t>Mathcad</a:t>
            </a:r>
            <a:r>
              <a:rPr lang="ru-RU" dirty="0" smtClean="0"/>
              <a:t>: Учебный курс (+</a:t>
            </a:r>
            <a:r>
              <a:rPr lang="en-US" dirty="0" smtClean="0"/>
              <a:t>CD). – </a:t>
            </a:r>
            <a:r>
              <a:rPr lang="ru-RU" dirty="0" smtClean="0"/>
              <a:t>СПб.: Питер, 2009. – 384 с.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1652607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ru-RU" dirty="0" smtClean="0"/>
              <a:t>. В.В. </a:t>
            </a:r>
            <a:r>
              <a:rPr lang="ru-RU" dirty="0" err="1" smtClean="0"/>
              <a:t>Комраков</a:t>
            </a:r>
            <a:r>
              <a:rPr lang="ru-RU" dirty="0" smtClean="0"/>
              <a:t>. ЧИСЛЕННЫЕ МЕТОДЫ МАТЕМАТИЧЕСКОЙ ФИЗИКИ Курс лекций по одноименной дисциплине для студентов специальности 1-40 01 02 Информационные системы и технологии (по направлениям). - Гомель, ГГТУ им. П.О. Сухого, 2013</a:t>
            </a:r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769" t="8728" r="86805" b="75739"/>
          <a:stretch>
            <a:fillRect/>
          </a:stretch>
        </p:blipFill>
        <p:spPr bwMode="auto">
          <a:xfrm>
            <a:off x="142844" y="5286388"/>
            <a:ext cx="71438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-32" y="3929066"/>
            <a:ext cx="9144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http://old.exponenta.ru/educat/class/courses/vvm/theme_8/theme_ex8.asp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1406" y="4643446"/>
            <a:ext cx="6643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http://www.cleverstudents.ru/articles/mnk.html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-71462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Примеры аппроксимации по МНК</a:t>
            </a:r>
            <a:endParaRPr lang="en-US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 использованием универсальных алгоритмов и пакета </a:t>
            </a:r>
            <a:r>
              <a:rPr lang="en-US" sz="3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Mathcad</a:t>
            </a:r>
            <a:endParaRPr lang="ru-RU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61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25781" r="29687" b="29141"/>
          <a:stretch>
            <a:fillRect/>
          </a:stretch>
        </p:blipFill>
        <p:spPr bwMode="auto">
          <a:xfrm>
            <a:off x="-32" y="1500174"/>
            <a:ext cx="9144032" cy="52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62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35489" r="31993" b="24290"/>
          <a:stretch>
            <a:fillRect/>
          </a:stretch>
        </p:blipFill>
        <p:spPr bwMode="auto">
          <a:xfrm>
            <a:off x="0" y="71438"/>
            <a:ext cx="9144000" cy="50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63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911" t="25080" r="36942" b="6846"/>
          <a:stretch>
            <a:fillRect/>
          </a:stretch>
        </p:blipFill>
        <p:spPr bwMode="auto">
          <a:xfrm>
            <a:off x="357158" y="-24"/>
            <a:ext cx="8072494" cy="6807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64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126" t="29275" r="40892" b="19144"/>
          <a:stretch>
            <a:fillRect/>
          </a:stretch>
        </p:blipFill>
        <p:spPr bwMode="auto">
          <a:xfrm>
            <a:off x="142876" y="-24"/>
            <a:ext cx="8929718" cy="658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65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857" t="25000" r="28857" b="8571"/>
          <a:stretch>
            <a:fillRect/>
          </a:stretch>
        </p:blipFill>
        <p:spPr bwMode="auto">
          <a:xfrm>
            <a:off x="71406" y="-24"/>
            <a:ext cx="9001188" cy="680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66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550" t="25637" r="32861" b="30807"/>
          <a:stretch>
            <a:fillRect/>
          </a:stretch>
        </p:blipFill>
        <p:spPr bwMode="auto">
          <a:xfrm>
            <a:off x="-32" y="-25"/>
            <a:ext cx="9144032" cy="578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67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895" t="41777" r="42705" b="32361"/>
          <a:stretch>
            <a:fillRect/>
          </a:stretch>
        </p:blipFill>
        <p:spPr bwMode="auto">
          <a:xfrm>
            <a:off x="-32" y="71413"/>
            <a:ext cx="9144032" cy="407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68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t="25307" r="31902" b="7975"/>
          <a:stretch>
            <a:fillRect/>
          </a:stretch>
        </p:blipFill>
        <p:spPr bwMode="auto">
          <a:xfrm>
            <a:off x="71438" y="-24"/>
            <a:ext cx="8929718" cy="683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69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938" t="27344" r="31562" b="21093"/>
          <a:stretch>
            <a:fillRect/>
          </a:stretch>
        </p:blipFill>
        <p:spPr bwMode="auto">
          <a:xfrm>
            <a:off x="-32" y="-24"/>
            <a:ext cx="9144032" cy="650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48558"/>
            <a:ext cx="86439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Аппроксимация рассмотренного выше типа, при которой приближение строится на заданном </a:t>
            </a:r>
            <a:r>
              <a:rPr lang="ru-RU" sz="3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дискретном множестве точек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{</a:t>
            </a:r>
            <a:r>
              <a:rPr lang="ru-RU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3000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} , называется </a:t>
            </a: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точечной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К ней относятся </a:t>
            </a: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интерполирование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среднеквадратичное приближение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и др. </a:t>
            </a:r>
          </a:p>
          <a:p>
            <a:pPr>
              <a:lnSpc>
                <a:spcPct val="120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При построении приближения на </a:t>
            </a:r>
            <a:r>
              <a:rPr lang="ru-RU" sz="3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непрерывном множестве точек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(например, на отрезке) аппроксимация называется </a:t>
            </a: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непрерывной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(или </a:t>
            </a: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интегральной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). К непрерывной аппроксимации относится, например, равномерное приближение.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70</a:t>
            </a:fld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t="26163" r="30232" b="12790"/>
          <a:stretch>
            <a:fillRect/>
          </a:stretch>
        </p:blipFill>
        <p:spPr bwMode="auto">
          <a:xfrm>
            <a:off x="-32" y="-24"/>
            <a:ext cx="9144032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71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987" t="28560" r="30463" b="11837"/>
          <a:stretch>
            <a:fillRect/>
          </a:stretch>
        </p:blipFill>
        <p:spPr bwMode="auto">
          <a:xfrm>
            <a:off x="-32" y="-24"/>
            <a:ext cx="9144032" cy="671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72</a:t>
            </a:fld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098" t="26465" r="30837" b="23327"/>
          <a:stretch>
            <a:fillRect/>
          </a:stretch>
        </p:blipFill>
        <p:spPr bwMode="auto">
          <a:xfrm>
            <a:off x="-32" y="-24"/>
            <a:ext cx="9144032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73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1102" t="40977" r="29470" b="13079"/>
          <a:stretch>
            <a:fillRect/>
          </a:stretch>
        </p:blipFill>
        <p:spPr bwMode="auto">
          <a:xfrm>
            <a:off x="-32" y="-24"/>
            <a:ext cx="9144032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74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946" t="27208" r="31861" b="8911"/>
          <a:stretch>
            <a:fillRect/>
          </a:stretch>
        </p:blipFill>
        <p:spPr bwMode="auto">
          <a:xfrm>
            <a:off x="-32" y="-24"/>
            <a:ext cx="9144032" cy="684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71405" y="71414"/>
            <a:ext cx="9072595" cy="6500858"/>
            <a:chOff x="71405" y="211079"/>
            <a:chExt cx="9072595" cy="600400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338" t="26195" r="13970" b="33823"/>
            <a:stretch>
              <a:fillRect/>
            </a:stretch>
          </p:blipFill>
          <p:spPr bwMode="auto">
            <a:xfrm>
              <a:off x="71405" y="1643050"/>
              <a:ext cx="9072595" cy="4572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4950" t="42335" r="15282" b="46428"/>
            <a:stretch>
              <a:fillRect/>
            </a:stretch>
          </p:blipFill>
          <p:spPr bwMode="auto">
            <a:xfrm>
              <a:off x="71406" y="211079"/>
              <a:ext cx="9072594" cy="1431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4458" t="30497" r="15060" b="24322"/>
          <a:stretch>
            <a:fillRect/>
          </a:stretch>
        </p:blipFill>
        <p:spPr bwMode="auto">
          <a:xfrm>
            <a:off x="-32" y="71413"/>
            <a:ext cx="9144032" cy="557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лобус">
  <a:themeElements>
    <a:clrScheme name="Глобус 3">
      <a:dk1>
        <a:srgbClr val="003B76"/>
      </a:dk1>
      <a:lt1>
        <a:srgbClr val="FFFFFF"/>
      </a:lt1>
      <a:dk2>
        <a:srgbClr val="0066CC"/>
      </a:dk2>
      <a:lt2>
        <a:srgbClr val="CCECFF"/>
      </a:lt2>
      <a:accent1>
        <a:srgbClr val="33CCCC"/>
      </a:accent1>
      <a:accent2>
        <a:srgbClr val="66CCFF"/>
      </a:accent2>
      <a:accent3>
        <a:srgbClr val="AAB8E2"/>
      </a:accent3>
      <a:accent4>
        <a:srgbClr val="DADADA"/>
      </a:accent4>
      <a:accent5>
        <a:srgbClr val="ADE2E2"/>
      </a:accent5>
      <a:accent6>
        <a:srgbClr val="5CB9E7"/>
      </a:accent6>
      <a:hlink>
        <a:srgbClr val="FFFFCC"/>
      </a:hlink>
      <a:folHlink>
        <a:srgbClr val="FFCC66"/>
      </a:folHlink>
    </a:clrScheme>
    <a:fontScheme name="Глобус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Глобус 1">
        <a:dk1>
          <a:srgbClr val="622100"/>
        </a:dk1>
        <a:lt1>
          <a:srgbClr val="FFFFFF"/>
        </a:lt1>
        <a:dk2>
          <a:srgbClr val="800000"/>
        </a:dk2>
        <a:lt2>
          <a:srgbClr val="FFFFCC"/>
        </a:lt2>
        <a:accent1>
          <a:srgbClr val="E42B00"/>
        </a:accent1>
        <a:accent2>
          <a:srgbClr val="996600"/>
        </a:accent2>
        <a:accent3>
          <a:srgbClr val="C0AAAA"/>
        </a:accent3>
        <a:accent4>
          <a:srgbClr val="DADADA"/>
        </a:accent4>
        <a:accent5>
          <a:srgbClr val="EFACAA"/>
        </a:accent5>
        <a:accent6>
          <a:srgbClr val="8A5C00"/>
        </a:accent6>
        <a:hlink>
          <a:srgbClr val="FADF6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2">
        <a:dk1>
          <a:srgbClr val="5F4545"/>
        </a:dk1>
        <a:lt1>
          <a:srgbClr val="FFFFFF"/>
        </a:lt1>
        <a:dk2>
          <a:srgbClr val="8F6969"/>
        </a:dk2>
        <a:lt2>
          <a:srgbClr val="FFFFCC"/>
        </a:lt2>
        <a:accent1>
          <a:srgbClr val="CC6600"/>
        </a:accent1>
        <a:accent2>
          <a:srgbClr val="924C0C"/>
        </a:accent2>
        <a:accent3>
          <a:srgbClr val="C6B9B9"/>
        </a:accent3>
        <a:accent4>
          <a:srgbClr val="DADADA"/>
        </a:accent4>
        <a:accent5>
          <a:srgbClr val="E2B8AA"/>
        </a:accent5>
        <a:accent6>
          <a:srgbClr val="84440A"/>
        </a:accent6>
        <a:hlink>
          <a:srgbClr val="CFD375"/>
        </a:hlink>
        <a:folHlink>
          <a:srgbClr val="98BB9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3">
        <a:dk1>
          <a:srgbClr val="003B76"/>
        </a:dk1>
        <a:lt1>
          <a:srgbClr val="FFFFFF"/>
        </a:lt1>
        <a:dk2>
          <a:srgbClr val="0066CC"/>
        </a:dk2>
        <a:lt2>
          <a:srgbClr val="CCECFF"/>
        </a:lt2>
        <a:accent1>
          <a:srgbClr val="33CCCC"/>
        </a:accent1>
        <a:accent2>
          <a:srgbClr val="66CCFF"/>
        </a:accent2>
        <a:accent3>
          <a:srgbClr val="AAB8E2"/>
        </a:accent3>
        <a:accent4>
          <a:srgbClr val="DADADA"/>
        </a:accent4>
        <a:accent5>
          <a:srgbClr val="ADE2E2"/>
        </a:accent5>
        <a:accent6>
          <a:srgbClr val="5CB9E7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4">
        <a:dk1>
          <a:srgbClr val="005856"/>
        </a:dk1>
        <a:lt1>
          <a:srgbClr val="FFFFFF"/>
        </a:lt1>
        <a:dk2>
          <a:srgbClr val="008080"/>
        </a:dk2>
        <a:lt2>
          <a:srgbClr val="FFFFCC"/>
        </a:lt2>
        <a:accent1>
          <a:srgbClr val="0099CC"/>
        </a:accent1>
        <a:accent2>
          <a:srgbClr val="00CCFF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B9E7"/>
        </a:accent6>
        <a:hlink>
          <a:srgbClr val="1ACE9F"/>
        </a:hlink>
        <a:folHlink>
          <a:srgbClr val="948C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5">
        <a:dk1>
          <a:srgbClr val="3C5436"/>
        </a:dk1>
        <a:lt1>
          <a:srgbClr val="FFFFFF"/>
        </a:lt1>
        <a:dk2>
          <a:srgbClr val="5F8656"/>
        </a:dk2>
        <a:lt2>
          <a:srgbClr val="D6D8C0"/>
        </a:lt2>
        <a:accent1>
          <a:srgbClr val="61733D"/>
        </a:accent1>
        <a:accent2>
          <a:srgbClr val="324A39"/>
        </a:accent2>
        <a:accent3>
          <a:srgbClr val="B6C3B4"/>
        </a:accent3>
        <a:accent4>
          <a:srgbClr val="DADADA"/>
        </a:accent4>
        <a:accent5>
          <a:srgbClr val="B7BCAF"/>
        </a:accent5>
        <a:accent6>
          <a:srgbClr val="2C4233"/>
        </a:accent6>
        <a:hlink>
          <a:srgbClr val="73D588"/>
        </a:hlink>
        <a:folHlink>
          <a:srgbClr val="6F99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6">
        <a:dk1>
          <a:srgbClr val="5B7B65"/>
        </a:dk1>
        <a:lt1>
          <a:srgbClr val="FFFFFF"/>
        </a:lt1>
        <a:dk2>
          <a:srgbClr val="9ABE9D"/>
        </a:dk2>
        <a:lt2>
          <a:srgbClr val="336600"/>
        </a:lt2>
        <a:accent1>
          <a:srgbClr val="00CC66"/>
        </a:accent1>
        <a:accent2>
          <a:srgbClr val="4E7050"/>
        </a:accent2>
        <a:accent3>
          <a:srgbClr val="CADBCC"/>
        </a:accent3>
        <a:accent4>
          <a:srgbClr val="DADADA"/>
        </a:accent4>
        <a:accent5>
          <a:srgbClr val="AAE2B8"/>
        </a:accent5>
        <a:accent6>
          <a:srgbClr val="466548"/>
        </a:accent6>
        <a:hlink>
          <a:srgbClr val="FFFFCC"/>
        </a:hlink>
        <a:folHlink>
          <a:srgbClr val="9CE8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7">
        <a:dk1>
          <a:srgbClr val="4C4E44"/>
        </a:dk1>
        <a:lt1>
          <a:srgbClr val="FFFFFF"/>
        </a:lt1>
        <a:dk2>
          <a:srgbClr val="686B5D"/>
        </a:dk2>
        <a:lt2>
          <a:srgbClr val="D6D5C6"/>
        </a:lt2>
        <a:accent1>
          <a:srgbClr val="898D79"/>
        </a:accent1>
        <a:accent2>
          <a:srgbClr val="4D4F45"/>
        </a:accent2>
        <a:accent3>
          <a:srgbClr val="B9BAB6"/>
        </a:accent3>
        <a:accent4>
          <a:srgbClr val="DADADA"/>
        </a:accent4>
        <a:accent5>
          <a:srgbClr val="C4C5BE"/>
        </a:accent5>
        <a:accent6>
          <a:srgbClr val="45473E"/>
        </a:accent6>
        <a:hlink>
          <a:srgbClr val="58BE67"/>
        </a:hlink>
        <a:folHlink>
          <a:srgbClr val="C0C6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8">
        <a:dk1>
          <a:srgbClr val="000000"/>
        </a:dk1>
        <a:lt1>
          <a:srgbClr val="FFFFDD"/>
        </a:lt1>
        <a:dk2>
          <a:srgbClr val="000000"/>
        </a:dk2>
        <a:lt2>
          <a:srgbClr val="98977A"/>
        </a:lt2>
        <a:accent1>
          <a:srgbClr val="BDCDA7"/>
        </a:accent1>
        <a:accent2>
          <a:srgbClr val="A0D060"/>
        </a:accent2>
        <a:accent3>
          <a:srgbClr val="FFFFEB"/>
        </a:accent3>
        <a:accent4>
          <a:srgbClr val="000000"/>
        </a:accent4>
        <a:accent5>
          <a:srgbClr val="DBE3D0"/>
        </a:accent5>
        <a:accent6>
          <a:srgbClr val="91BC56"/>
        </a:accent6>
        <a:hlink>
          <a:srgbClr val="FADD4E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Lecture_1_584</Template>
  <TotalTime>3844</TotalTime>
  <Words>513</Words>
  <Application>Microsoft Office PowerPoint</Application>
  <PresentationFormat>Экран (4:3)</PresentationFormat>
  <Paragraphs>139</Paragraphs>
  <Slides>74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75" baseType="lpstr">
      <vt:lpstr>Глобус</vt:lpstr>
      <vt:lpstr>Слайд 1</vt:lpstr>
      <vt:lpstr>ТЕМА 3. методы  аппроксимации функций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5</dc:title>
  <dc:creator>Admin</dc:creator>
  <cp:lastModifiedBy>Стародубцев</cp:lastModifiedBy>
  <cp:revision>742</cp:revision>
  <dcterms:created xsi:type="dcterms:W3CDTF">2014-04-18T15:41:07Z</dcterms:created>
  <dcterms:modified xsi:type="dcterms:W3CDTF">2018-10-21T09:52:45Z</dcterms:modified>
</cp:coreProperties>
</file>